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4" r:id="rId3"/>
    <p:sldId id="276" r:id="rId4"/>
    <p:sldId id="294" r:id="rId5"/>
    <p:sldId id="264" r:id="rId6"/>
    <p:sldId id="278" r:id="rId7"/>
    <p:sldId id="295" r:id="rId8"/>
    <p:sldId id="262" r:id="rId9"/>
    <p:sldId id="263" r:id="rId10"/>
    <p:sldId id="265" r:id="rId11"/>
    <p:sldId id="266" r:id="rId12"/>
    <p:sldId id="267" r:id="rId13"/>
    <p:sldId id="268" r:id="rId14"/>
    <p:sldId id="258" r:id="rId15"/>
    <p:sldId id="259" r:id="rId16"/>
    <p:sldId id="260" r:id="rId17"/>
    <p:sldId id="269" r:id="rId18"/>
    <p:sldId id="270" r:id="rId19"/>
    <p:sldId id="271" r:id="rId20"/>
    <p:sldId id="272" r:id="rId21"/>
    <p:sldId id="273" r:id="rId22"/>
    <p:sldId id="274" r:id="rId23"/>
    <p:sldId id="275" r:id="rId24"/>
    <p:sldId id="288" r:id="rId25"/>
    <p:sldId id="279" r:id="rId26"/>
    <p:sldId id="290" r:id="rId27"/>
    <p:sldId id="289" r:id="rId28"/>
    <p:sldId id="280" r:id="rId29"/>
    <p:sldId id="299" r:id="rId30"/>
    <p:sldId id="291" r:id="rId31"/>
    <p:sldId id="281" r:id="rId32"/>
    <p:sldId id="282" r:id="rId33"/>
    <p:sldId id="301" r:id="rId34"/>
    <p:sldId id="283" r:id="rId35"/>
    <p:sldId id="284" r:id="rId36"/>
    <p:sldId id="285" r:id="rId37"/>
    <p:sldId id="286" r:id="rId38"/>
    <p:sldId id="297" r:id="rId39"/>
    <p:sldId id="287" r:id="rId40"/>
    <p:sldId id="303"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4015"/>
    <a:srgbClr val="FA3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71" autoAdjust="0"/>
    <p:restoredTop sz="94660"/>
  </p:normalViewPr>
  <p:slideViewPr>
    <p:cSldViewPr snapToGrid="0">
      <p:cViewPr varScale="1">
        <p:scale>
          <a:sx n="70" d="100"/>
          <a:sy n="70" d="100"/>
        </p:scale>
        <p:origin x="8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A79662-9ED3-47C7-8739-8E6DF2BA6CA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139DEC9D-1B2A-4E4C-B990-DEAFC4BF4262}">
      <dgm:prSet phldrT="[Текст]" custT="1"/>
      <dgm:spPr>
        <a:solidFill>
          <a:srgbClr val="92D050"/>
        </a:solidFill>
        <a:scene3d>
          <a:camera prst="orthographicFront"/>
          <a:lightRig rig="threePt" dir="t"/>
        </a:scene3d>
        <a:sp3d>
          <a:bevelT w="127000"/>
        </a:sp3d>
      </dgm:spPr>
      <dgm:t>
        <a:bodyPr/>
        <a:lstStyle/>
        <a:p>
          <a:r>
            <a:rPr lang="ru-RU" sz="1800" b="1" dirty="0" smtClean="0">
              <a:solidFill>
                <a:schemeClr val="tx1"/>
              </a:solidFill>
            </a:rPr>
            <a:t>Психолого-педагогическое сопровождение</a:t>
          </a:r>
          <a:endParaRPr lang="ru-RU" sz="1800" b="1" dirty="0">
            <a:solidFill>
              <a:schemeClr val="tx1"/>
            </a:solidFill>
          </a:endParaRPr>
        </a:p>
      </dgm:t>
    </dgm:pt>
    <dgm:pt modelId="{0F9C57EC-7CCE-4BD6-B4DA-6B087F05309D}" type="parTrans" cxnId="{D345D1B6-DE77-4414-B7F2-CDBCEF30A0B8}">
      <dgm:prSet/>
      <dgm:spPr/>
      <dgm:t>
        <a:bodyPr/>
        <a:lstStyle/>
        <a:p>
          <a:endParaRPr lang="ru-RU"/>
        </a:p>
      </dgm:t>
    </dgm:pt>
    <dgm:pt modelId="{486DCDF4-259D-4345-B8DA-7BA0990214D2}" type="sibTrans" cxnId="{D345D1B6-DE77-4414-B7F2-CDBCEF30A0B8}">
      <dgm:prSet/>
      <dgm:spPr/>
      <dgm:t>
        <a:bodyPr/>
        <a:lstStyle/>
        <a:p>
          <a:endParaRPr lang="ru-RU"/>
        </a:p>
      </dgm:t>
    </dgm:pt>
    <dgm:pt modelId="{83E6B5AA-D13F-4040-BCCC-83B964D64E24}">
      <dgm:prSet phldrT="[Текст]" custT="1"/>
      <dgm:spPr>
        <a:solidFill>
          <a:schemeClr val="accent1">
            <a:lumMod val="60000"/>
            <a:lumOff val="40000"/>
          </a:schemeClr>
        </a:solidFill>
        <a:scene3d>
          <a:camera prst="orthographicFront"/>
          <a:lightRig rig="threePt" dir="t"/>
        </a:scene3d>
        <a:sp3d>
          <a:bevelT w="127000"/>
        </a:sp3d>
      </dgm:spPr>
      <dgm:t>
        <a:bodyPr/>
        <a:lstStyle/>
        <a:p>
          <a:r>
            <a:rPr lang="ru-RU" sz="2400" b="1" dirty="0" smtClean="0">
              <a:solidFill>
                <a:schemeClr val="tx1"/>
              </a:solidFill>
            </a:rPr>
            <a:t>Педагоги</a:t>
          </a:r>
          <a:endParaRPr lang="ru-RU" sz="2400" b="1" dirty="0">
            <a:solidFill>
              <a:schemeClr val="tx1"/>
            </a:solidFill>
          </a:endParaRPr>
        </a:p>
      </dgm:t>
    </dgm:pt>
    <dgm:pt modelId="{7B39B3B2-664D-4283-AEF9-D323FAD2EEE7}" type="parTrans" cxnId="{A85779A8-45A1-4F68-A9CC-21E3CBE2B2E9}">
      <dgm:prSet/>
      <dgm:spPr/>
      <dgm:t>
        <a:bodyPr/>
        <a:lstStyle/>
        <a:p>
          <a:endParaRPr lang="ru-RU"/>
        </a:p>
      </dgm:t>
    </dgm:pt>
    <dgm:pt modelId="{B8836EC6-3DC6-48D0-A8B2-F46FF2E7A62B}" type="sibTrans" cxnId="{A85779A8-45A1-4F68-A9CC-21E3CBE2B2E9}">
      <dgm:prSet/>
      <dgm:spPr/>
      <dgm:t>
        <a:bodyPr/>
        <a:lstStyle/>
        <a:p>
          <a:endParaRPr lang="ru-RU"/>
        </a:p>
      </dgm:t>
    </dgm:pt>
    <dgm:pt modelId="{28DC0CA0-331D-4192-96BF-A6A10A735900}">
      <dgm:prSet phldrT="[Текст]" custT="1"/>
      <dgm:spPr>
        <a:solidFill>
          <a:schemeClr val="accent4">
            <a:lumMod val="60000"/>
            <a:lumOff val="40000"/>
          </a:schemeClr>
        </a:solidFill>
        <a:scene3d>
          <a:camera prst="orthographicFront"/>
          <a:lightRig rig="threePt" dir="t"/>
        </a:scene3d>
        <a:sp3d>
          <a:bevelT w="127000"/>
        </a:sp3d>
      </dgm:spPr>
      <dgm:t>
        <a:bodyPr/>
        <a:lstStyle/>
        <a:p>
          <a:r>
            <a:rPr lang="ru-RU" sz="2400" b="1" dirty="0" smtClean="0">
              <a:solidFill>
                <a:schemeClr val="tx1"/>
              </a:solidFill>
            </a:rPr>
            <a:t>Родители учащихся с ОВЗ</a:t>
          </a:r>
          <a:endParaRPr lang="ru-RU" sz="2400" b="1" dirty="0">
            <a:solidFill>
              <a:schemeClr val="tx1"/>
            </a:solidFill>
          </a:endParaRPr>
        </a:p>
      </dgm:t>
    </dgm:pt>
    <dgm:pt modelId="{A4E6611B-C687-4D27-BD1B-6D3AC0AEE804}" type="parTrans" cxnId="{14F1A0A2-AA18-488D-ADC9-55FBA889ED8C}">
      <dgm:prSet/>
      <dgm:spPr/>
      <dgm:t>
        <a:bodyPr/>
        <a:lstStyle/>
        <a:p>
          <a:endParaRPr lang="ru-RU"/>
        </a:p>
      </dgm:t>
    </dgm:pt>
    <dgm:pt modelId="{0A4D9A7C-1912-45F5-A58F-FCAC9692C901}" type="sibTrans" cxnId="{14F1A0A2-AA18-488D-ADC9-55FBA889ED8C}">
      <dgm:prSet/>
      <dgm:spPr/>
      <dgm:t>
        <a:bodyPr/>
        <a:lstStyle/>
        <a:p>
          <a:endParaRPr lang="ru-RU"/>
        </a:p>
      </dgm:t>
    </dgm:pt>
    <dgm:pt modelId="{375B25B4-F5D9-4032-B3E3-75F9F9994CEE}">
      <dgm:prSet phldrT="[Текст]" custT="1"/>
      <dgm:spPr>
        <a:solidFill>
          <a:srgbClr val="FA3000"/>
        </a:solidFill>
        <a:scene3d>
          <a:camera prst="orthographicFront"/>
          <a:lightRig rig="threePt" dir="t"/>
        </a:scene3d>
        <a:sp3d>
          <a:bevelT w="127000"/>
        </a:sp3d>
      </dgm:spPr>
      <dgm:t>
        <a:bodyPr/>
        <a:lstStyle/>
        <a:p>
          <a:r>
            <a:rPr lang="ru-RU" sz="2400" b="1" dirty="0" smtClean="0">
              <a:solidFill>
                <a:schemeClr val="tx1"/>
              </a:solidFill>
            </a:rPr>
            <a:t>Дети с ОВЗ</a:t>
          </a:r>
          <a:endParaRPr lang="ru-RU" sz="2400" b="1" dirty="0">
            <a:solidFill>
              <a:schemeClr val="tx1"/>
            </a:solidFill>
          </a:endParaRPr>
        </a:p>
      </dgm:t>
    </dgm:pt>
    <dgm:pt modelId="{86E1F262-374A-409C-AC08-B543D713EB9C}" type="parTrans" cxnId="{63305DA2-D83E-4A61-AF45-772F0FE5256E}">
      <dgm:prSet/>
      <dgm:spPr/>
      <dgm:t>
        <a:bodyPr/>
        <a:lstStyle/>
        <a:p>
          <a:endParaRPr lang="ru-RU"/>
        </a:p>
      </dgm:t>
    </dgm:pt>
    <dgm:pt modelId="{4856F99F-E801-4B76-9386-83F80AC9821A}" type="sibTrans" cxnId="{63305DA2-D83E-4A61-AF45-772F0FE5256E}">
      <dgm:prSet/>
      <dgm:spPr/>
      <dgm:t>
        <a:bodyPr/>
        <a:lstStyle/>
        <a:p>
          <a:endParaRPr lang="ru-RU"/>
        </a:p>
      </dgm:t>
    </dgm:pt>
    <dgm:pt modelId="{30573AC3-EA7E-4354-AD21-71A27A08D279}">
      <dgm:prSet custT="1"/>
      <dgm:spPr>
        <a:solidFill>
          <a:schemeClr val="accent2">
            <a:lumMod val="60000"/>
            <a:lumOff val="40000"/>
          </a:schemeClr>
        </a:solidFill>
        <a:scene3d>
          <a:camera prst="orthographicFront"/>
          <a:lightRig rig="threePt" dir="t"/>
        </a:scene3d>
        <a:sp3d>
          <a:bevelT w="127000"/>
        </a:sp3d>
      </dgm:spPr>
      <dgm:t>
        <a:bodyPr/>
        <a:lstStyle/>
        <a:p>
          <a:r>
            <a:rPr lang="ru-RU" sz="2000" b="1" dirty="0" smtClean="0">
              <a:solidFill>
                <a:schemeClr val="tx1"/>
              </a:solidFill>
            </a:rPr>
            <a:t>Нормально развивающиеся дети</a:t>
          </a:r>
          <a:endParaRPr lang="ru-RU" sz="2000" b="1" dirty="0">
            <a:solidFill>
              <a:schemeClr val="tx1"/>
            </a:solidFill>
          </a:endParaRPr>
        </a:p>
      </dgm:t>
    </dgm:pt>
    <dgm:pt modelId="{4F71197C-6A34-46AF-A4BB-9964142CF587}" type="parTrans" cxnId="{2B21B8FE-FFBA-4767-A98C-8D6A7030D421}">
      <dgm:prSet/>
      <dgm:spPr/>
      <dgm:t>
        <a:bodyPr/>
        <a:lstStyle/>
        <a:p>
          <a:endParaRPr lang="ru-RU"/>
        </a:p>
      </dgm:t>
    </dgm:pt>
    <dgm:pt modelId="{B55240D0-A7DC-440D-A074-4BC4C56644B7}" type="sibTrans" cxnId="{2B21B8FE-FFBA-4767-A98C-8D6A7030D421}">
      <dgm:prSet/>
      <dgm:spPr/>
      <dgm:t>
        <a:bodyPr/>
        <a:lstStyle/>
        <a:p>
          <a:endParaRPr lang="ru-RU"/>
        </a:p>
      </dgm:t>
    </dgm:pt>
    <dgm:pt modelId="{CBAE133B-125A-434A-B9E6-62C474EA7886}">
      <dgm:prSet/>
      <dgm:spPr/>
      <dgm:t>
        <a:bodyPr/>
        <a:lstStyle/>
        <a:p>
          <a:endParaRPr lang="ru-RU" dirty="0"/>
        </a:p>
      </dgm:t>
    </dgm:pt>
    <dgm:pt modelId="{2796B3C1-89DD-442E-B62A-F06322E77CD6}" type="parTrans" cxnId="{4914533C-CFA4-4A67-8028-ECF941C47EA4}">
      <dgm:prSet/>
      <dgm:spPr/>
      <dgm:t>
        <a:bodyPr/>
        <a:lstStyle/>
        <a:p>
          <a:endParaRPr lang="ru-RU"/>
        </a:p>
      </dgm:t>
    </dgm:pt>
    <dgm:pt modelId="{732A9CB8-20CA-4796-86D8-B17269ECE875}" type="sibTrans" cxnId="{4914533C-CFA4-4A67-8028-ECF941C47EA4}">
      <dgm:prSet/>
      <dgm:spPr/>
      <dgm:t>
        <a:bodyPr/>
        <a:lstStyle/>
        <a:p>
          <a:endParaRPr lang="ru-RU"/>
        </a:p>
      </dgm:t>
    </dgm:pt>
    <dgm:pt modelId="{EF67AF72-E23A-4DD2-9D96-ED098B53F752}">
      <dgm:prSet custT="1"/>
      <dgm:spPr>
        <a:solidFill>
          <a:schemeClr val="accent6">
            <a:lumMod val="60000"/>
            <a:lumOff val="40000"/>
          </a:schemeClr>
        </a:solidFill>
        <a:scene3d>
          <a:camera prst="orthographicFront"/>
          <a:lightRig rig="threePt" dir="t"/>
        </a:scene3d>
        <a:sp3d>
          <a:bevelT w="127000"/>
        </a:sp3d>
      </dgm:spPr>
      <dgm:t>
        <a:bodyPr/>
        <a:lstStyle/>
        <a:p>
          <a:r>
            <a:rPr lang="ru-RU" sz="2000" b="1" dirty="0" smtClean="0">
              <a:solidFill>
                <a:schemeClr val="tx1"/>
              </a:solidFill>
            </a:rPr>
            <a:t>Родители нормально развивающихся детей</a:t>
          </a:r>
          <a:endParaRPr lang="ru-RU" sz="2000" b="1" dirty="0">
            <a:solidFill>
              <a:schemeClr val="tx1"/>
            </a:solidFill>
          </a:endParaRPr>
        </a:p>
      </dgm:t>
    </dgm:pt>
    <dgm:pt modelId="{2DF667D6-F7FF-4D60-8368-3AAEA4E792E3}" type="parTrans" cxnId="{885BED9C-5058-4705-B7AE-AA16E4772627}">
      <dgm:prSet/>
      <dgm:spPr/>
      <dgm:t>
        <a:bodyPr/>
        <a:lstStyle/>
        <a:p>
          <a:endParaRPr lang="ru-RU"/>
        </a:p>
      </dgm:t>
    </dgm:pt>
    <dgm:pt modelId="{8004EBEB-FCA9-4F5F-AE87-62B84F22F70B}" type="sibTrans" cxnId="{885BED9C-5058-4705-B7AE-AA16E4772627}">
      <dgm:prSet/>
      <dgm:spPr/>
      <dgm:t>
        <a:bodyPr/>
        <a:lstStyle/>
        <a:p>
          <a:endParaRPr lang="ru-RU"/>
        </a:p>
      </dgm:t>
    </dgm:pt>
    <dgm:pt modelId="{D8A31B95-2071-406D-9B48-C292C4272E91}" type="pres">
      <dgm:prSet presAssocID="{33A79662-9ED3-47C7-8739-8E6DF2BA6CAF}" presName="cycle" presStyleCnt="0">
        <dgm:presLayoutVars>
          <dgm:chMax val="1"/>
          <dgm:dir/>
          <dgm:animLvl val="ctr"/>
          <dgm:resizeHandles val="exact"/>
        </dgm:presLayoutVars>
      </dgm:prSet>
      <dgm:spPr/>
      <dgm:t>
        <a:bodyPr/>
        <a:lstStyle/>
        <a:p>
          <a:endParaRPr lang="ru-RU"/>
        </a:p>
      </dgm:t>
    </dgm:pt>
    <dgm:pt modelId="{AD8C4139-32BD-484B-8908-E4A399C76399}" type="pres">
      <dgm:prSet presAssocID="{139DEC9D-1B2A-4E4C-B990-DEAFC4BF4262}" presName="centerShape" presStyleLbl="node0" presStyleIdx="0" presStyleCnt="1"/>
      <dgm:spPr/>
      <dgm:t>
        <a:bodyPr/>
        <a:lstStyle/>
        <a:p>
          <a:endParaRPr lang="ru-RU"/>
        </a:p>
      </dgm:t>
    </dgm:pt>
    <dgm:pt modelId="{AF6AC3B4-6164-4F6D-83D6-D22B43D80BB6}" type="pres">
      <dgm:prSet presAssocID="{7B39B3B2-664D-4283-AEF9-D323FAD2EEE7}" presName="parTrans" presStyleLbl="bgSibTrans2D1" presStyleIdx="0" presStyleCnt="5" custAng="10800000" custScaleX="48362" custLinFactNeighborX="26801" custLinFactNeighborY="12584"/>
      <dgm:spPr/>
      <dgm:t>
        <a:bodyPr/>
        <a:lstStyle/>
        <a:p>
          <a:endParaRPr lang="ru-RU"/>
        </a:p>
      </dgm:t>
    </dgm:pt>
    <dgm:pt modelId="{3F61D92D-3389-42EA-B45B-FF113B70D71E}" type="pres">
      <dgm:prSet presAssocID="{83E6B5AA-D13F-4040-BCCC-83B964D64E24}" presName="node" presStyleLbl="node1" presStyleIdx="0" presStyleCnt="5">
        <dgm:presLayoutVars>
          <dgm:bulletEnabled val="1"/>
        </dgm:presLayoutVars>
      </dgm:prSet>
      <dgm:spPr/>
      <dgm:t>
        <a:bodyPr/>
        <a:lstStyle/>
        <a:p>
          <a:endParaRPr lang="ru-RU"/>
        </a:p>
      </dgm:t>
    </dgm:pt>
    <dgm:pt modelId="{9A4265EC-1FB2-4658-B735-7F7F6233C75C}" type="pres">
      <dgm:prSet presAssocID="{4F71197C-6A34-46AF-A4BB-9964142CF587}" presName="parTrans" presStyleLbl="bgSibTrans2D1" presStyleIdx="1" presStyleCnt="5" custAng="10629839" custScaleX="36749" custLinFactNeighborX="26410" custLinFactNeighborY="62793"/>
      <dgm:spPr/>
      <dgm:t>
        <a:bodyPr/>
        <a:lstStyle/>
        <a:p>
          <a:endParaRPr lang="ru-RU"/>
        </a:p>
      </dgm:t>
    </dgm:pt>
    <dgm:pt modelId="{03970698-08AA-4B43-B04B-A956DF8BBFB5}" type="pres">
      <dgm:prSet presAssocID="{30573AC3-EA7E-4354-AD21-71A27A08D279}" presName="node" presStyleLbl="node1" presStyleIdx="1" presStyleCnt="5" custScaleX="118409" custRadScaleRad="106358" custRadScaleInc="-8451">
        <dgm:presLayoutVars>
          <dgm:bulletEnabled val="1"/>
        </dgm:presLayoutVars>
      </dgm:prSet>
      <dgm:spPr/>
      <dgm:t>
        <a:bodyPr/>
        <a:lstStyle/>
        <a:p>
          <a:endParaRPr lang="ru-RU"/>
        </a:p>
      </dgm:t>
    </dgm:pt>
    <dgm:pt modelId="{0C65C1A4-3F1B-4352-AF63-577E33F4EEA8}" type="pres">
      <dgm:prSet presAssocID="{A4E6611B-C687-4D27-BD1B-6D3AC0AEE804}" presName="parTrans" presStyleLbl="bgSibTrans2D1" presStyleIdx="2" presStyleCnt="5" custAng="10800000" custScaleX="57296" custLinFactNeighborX="-654" custLinFactNeighborY="71308"/>
      <dgm:spPr/>
      <dgm:t>
        <a:bodyPr/>
        <a:lstStyle/>
        <a:p>
          <a:endParaRPr lang="ru-RU"/>
        </a:p>
      </dgm:t>
    </dgm:pt>
    <dgm:pt modelId="{21888F64-18C9-4FDA-B666-C97048CCFEDD}" type="pres">
      <dgm:prSet presAssocID="{28DC0CA0-331D-4192-96BF-A6A10A735900}" presName="node" presStyleLbl="node1" presStyleIdx="2" presStyleCnt="5">
        <dgm:presLayoutVars>
          <dgm:bulletEnabled val="1"/>
        </dgm:presLayoutVars>
      </dgm:prSet>
      <dgm:spPr/>
      <dgm:t>
        <a:bodyPr/>
        <a:lstStyle/>
        <a:p>
          <a:endParaRPr lang="ru-RU"/>
        </a:p>
      </dgm:t>
    </dgm:pt>
    <dgm:pt modelId="{BE26CC12-DE7E-4A08-AD03-293307A1EB84}" type="pres">
      <dgm:prSet presAssocID="{2DF667D6-F7FF-4D60-8368-3AAEA4E792E3}" presName="parTrans" presStyleLbl="bgSibTrans2D1" presStyleIdx="3" presStyleCnt="5" custAng="10809250" custScaleX="35574" custLinFactNeighborX="-28108" custLinFactNeighborY="67113"/>
      <dgm:spPr/>
      <dgm:t>
        <a:bodyPr/>
        <a:lstStyle/>
        <a:p>
          <a:endParaRPr lang="ru-RU"/>
        </a:p>
      </dgm:t>
    </dgm:pt>
    <dgm:pt modelId="{B1BDF087-FDBF-4BB2-BCE2-2BB0E58E9935}" type="pres">
      <dgm:prSet presAssocID="{EF67AF72-E23A-4DD2-9D96-ED098B53F752}" presName="node" presStyleLbl="node1" presStyleIdx="3" presStyleCnt="5" custScaleX="114244" custRadScaleRad="103700" custRadScaleInc="3899">
        <dgm:presLayoutVars>
          <dgm:bulletEnabled val="1"/>
        </dgm:presLayoutVars>
      </dgm:prSet>
      <dgm:spPr/>
      <dgm:t>
        <a:bodyPr/>
        <a:lstStyle/>
        <a:p>
          <a:endParaRPr lang="ru-RU"/>
        </a:p>
      </dgm:t>
    </dgm:pt>
    <dgm:pt modelId="{A779AF17-2533-457E-9ECB-39D5AD622D0B}" type="pres">
      <dgm:prSet presAssocID="{86E1F262-374A-409C-AC08-B543D713EB9C}" presName="parTrans" presStyleLbl="bgSibTrans2D1" presStyleIdx="4" presStyleCnt="5" custAng="10800000" custScaleX="43018" custLinFactNeighborX="-27455"/>
      <dgm:spPr/>
      <dgm:t>
        <a:bodyPr/>
        <a:lstStyle/>
        <a:p>
          <a:endParaRPr lang="ru-RU"/>
        </a:p>
      </dgm:t>
    </dgm:pt>
    <dgm:pt modelId="{8B70F49F-F7D5-4943-8D2A-C8A7515950BC}" type="pres">
      <dgm:prSet presAssocID="{375B25B4-F5D9-4032-B3E3-75F9F9994CEE}" presName="node" presStyleLbl="node1" presStyleIdx="4" presStyleCnt="5">
        <dgm:presLayoutVars>
          <dgm:bulletEnabled val="1"/>
        </dgm:presLayoutVars>
      </dgm:prSet>
      <dgm:spPr/>
      <dgm:t>
        <a:bodyPr/>
        <a:lstStyle/>
        <a:p>
          <a:endParaRPr lang="ru-RU"/>
        </a:p>
      </dgm:t>
    </dgm:pt>
  </dgm:ptLst>
  <dgm:cxnLst>
    <dgm:cxn modelId="{1EE4B19B-B47F-41D1-9CA6-0400945575A1}" type="presOf" srcId="{28DC0CA0-331D-4192-96BF-A6A10A735900}" destId="{21888F64-18C9-4FDA-B666-C97048CCFEDD}" srcOrd="0" destOrd="0" presId="urn:microsoft.com/office/officeart/2005/8/layout/radial4"/>
    <dgm:cxn modelId="{14F1A0A2-AA18-488D-ADC9-55FBA889ED8C}" srcId="{139DEC9D-1B2A-4E4C-B990-DEAFC4BF4262}" destId="{28DC0CA0-331D-4192-96BF-A6A10A735900}" srcOrd="2" destOrd="0" parTransId="{A4E6611B-C687-4D27-BD1B-6D3AC0AEE804}" sibTransId="{0A4D9A7C-1912-45F5-A58F-FCAC9692C901}"/>
    <dgm:cxn modelId="{A5E97FAA-4258-4ACF-8987-571B71331EE4}" type="presOf" srcId="{30573AC3-EA7E-4354-AD21-71A27A08D279}" destId="{03970698-08AA-4B43-B04B-A956DF8BBFB5}" srcOrd="0" destOrd="0" presId="urn:microsoft.com/office/officeart/2005/8/layout/radial4"/>
    <dgm:cxn modelId="{2867E499-5E3F-4012-BF64-920E02F44FFB}" type="presOf" srcId="{86E1F262-374A-409C-AC08-B543D713EB9C}" destId="{A779AF17-2533-457E-9ECB-39D5AD622D0B}" srcOrd="0" destOrd="0" presId="urn:microsoft.com/office/officeart/2005/8/layout/radial4"/>
    <dgm:cxn modelId="{A85779A8-45A1-4F68-A9CC-21E3CBE2B2E9}" srcId="{139DEC9D-1B2A-4E4C-B990-DEAFC4BF4262}" destId="{83E6B5AA-D13F-4040-BCCC-83B964D64E24}" srcOrd="0" destOrd="0" parTransId="{7B39B3B2-664D-4283-AEF9-D323FAD2EEE7}" sibTransId="{B8836EC6-3DC6-48D0-A8B2-F46FF2E7A62B}"/>
    <dgm:cxn modelId="{29B8335B-6037-4116-AD96-EB1E9A6569AA}" type="presOf" srcId="{375B25B4-F5D9-4032-B3E3-75F9F9994CEE}" destId="{8B70F49F-F7D5-4943-8D2A-C8A7515950BC}" srcOrd="0" destOrd="0" presId="urn:microsoft.com/office/officeart/2005/8/layout/radial4"/>
    <dgm:cxn modelId="{2B21B8FE-FFBA-4767-A98C-8D6A7030D421}" srcId="{139DEC9D-1B2A-4E4C-B990-DEAFC4BF4262}" destId="{30573AC3-EA7E-4354-AD21-71A27A08D279}" srcOrd="1" destOrd="0" parTransId="{4F71197C-6A34-46AF-A4BB-9964142CF587}" sibTransId="{B55240D0-A7DC-440D-A074-4BC4C56644B7}"/>
    <dgm:cxn modelId="{161BF76D-EF01-44A0-B1C8-B119AFD1B493}" type="presOf" srcId="{2DF667D6-F7FF-4D60-8368-3AAEA4E792E3}" destId="{BE26CC12-DE7E-4A08-AD03-293307A1EB84}" srcOrd="0" destOrd="0" presId="urn:microsoft.com/office/officeart/2005/8/layout/radial4"/>
    <dgm:cxn modelId="{63305DA2-D83E-4A61-AF45-772F0FE5256E}" srcId="{139DEC9D-1B2A-4E4C-B990-DEAFC4BF4262}" destId="{375B25B4-F5D9-4032-B3E3-75F9F9994CEE}" srcOrd="4" destOrd="0" parTransId="{86E1F262-374A-409C-AC08-B543D713EB9C}" sibTransId="{4856F99F-E801-4B76-9386-83F80AC9821A}"/>
    <dgm:cxn modelId="{CDEA3BC6-69A2-4767-83EA-E1DFD0CC848F}" type="presOf" srcId="{4F71197C-6A34-46AF-A4BB-9964142CF587}" destId="{9A4265EC-1FB2-4658-B735-7F7F6233C75C}" srcOrd="0" destOrd="0" presId="urn:microsoft.com/office/officeart/2005/8/layout/radial4"/>
    <dgm:cxn modelId="{0960CD7E-217B-4121-88F4-3D78C3B30033}" type="presOf" srcId="{83E6B5AA-D13F-4040-BCCC-83B964D64E24}" destId="{3F61D92D-3389-42EA-B45B-FF113B70D71E}" srcOrd="0" destOrd="0" presId="urn:microsoft.com/office/officeart/2005/8/layout/radial4"/>
    <dgm:cxn modelId="{D345D1B6-DE77-4414-B7F2-CDBCEF30A0B8}" srcId="{33A79662-9ED3-47C7-8739-8E6DF2BA6CAF}" destId="{139DEC9D-1B2A-4E4C-B990-DEAFC4BF4262}" srcOrd="0" destOrd="0" parTransId="{0F9C57EC-7CCE-4BD6-B4DA-6B087F05309D}" sibTransId="{486DCDF4-259D-4345-B8DA-7BA0990214D2}"/>
    <dgm:cxn modelId="{BFE07AAE-E1EB-40B0-AF2A-CD36071EC9B8}" type="presOf" srcId="{139DEC9D-1B2A-4E4C-B990-DEAFC4BF4262}" destId="{AD8C4139-32BD-484B-8908-E4A399C76399}" srcOrd="0" destOrd="0" presId="urn:microsoft.com/office/officeart/2005/8/layout/radial4"/>
    <dgm:cxn modelId="{06F41EC3-658E-4DEF-A240-DFDFE55990AD}" type="presOf" srcId="{33A79662-9ED3-47C7-8739-8E6DF2BA6CAF}" destId="{D8A31B95-2071-406D-9B48-C292C4272E91}" srcOrd="0" destOrd="0" presId="urn:microsoft.com/office/officeart/2005/8/layout/radial4"/>
    <dgm:cxn modelId="{DE2A3671-407C-4DF5-8E36-EA7CBA53EE53}" type="presOf" srcId="{EF67AF72-E23A-4DD2-9D96-ED098B53F752}" destId="{B1BDF087-FDBF-4BB2-BCE2-2BB0E58E9935}" srcOrd="0" destOrd="0" presId="urn:microsoft.com/office/officeart/2005/8/layout/radial4"/>
    <dgm:cxn modelId="{553EE410-A24F-4C09-A7AC-B54877D4810C}" type="presOf" srcId="{A4E6611B-C687-4D27-BD1B-6D3AC0AEE804}" destId="{0C65C1A4-3F1B-4352-AF63-577E33F4EEA8}" srcOrd="0" destOrd="0" presId="urn:microsoft.com/office/officeart/2005/8/layout/radial4"/>
    <dgm:cxn modelId="{885BED9C-5058-4705-B7AE-AA16E4772627}" srcId="{139DEC9D-1B2A-4E4C-B990-DEAFC4BF4262}" destId="{EF67AF72-E23A-4DD2-9D96-ED098B53F752}" srcOrd="3" destOrd="0" parTransId="{2DF667D6-F7FF-4D60-8368-3AAEA4E792E3}" sibTransId="{8004EBEB-FCA9-4F5F-AE87-62B84F22F70B}"/>
    <dgm:cxn modelId="{4CF09292-6542-4123-BC38-85931C9B6367}" type="presOf" srcId="{7B39B3B2-664D-4283-AEF9-D323FAD2EEE7}" destId="{AF6AC3B4-6164-4F6D-83D6-D22B43D80BB6}" srcOrd="0" destOrd="0" presId="urn:microsoft.com/office/officeart/2005/8/layout/radial4"/>
    <dgm:cxn modelId="{4914533C-CFA4-4A67-8028-ECF941C47EA4}" srcId="{33A79662-9ED3-47C7-8739-8E6DF2BA6CAF}" destId="{CBAE133B-125A-434A-B9E6-62C474EA7886}" srcOrd="1" destOrd="0" parTransId="{2796B3C1-89DD-442E-B62A-F06322E77CD6}" sibTransId="{732A9CB8-20CA-4796-86D8-B17269ECE875}"/>
    <dgm:cxn modelId="{064500B8-7C9E-48B3-8497-3AF3132C797E}" type="presParOf" srcId="{D8A31B95-2071-406D-9B48-C292C4272E91}" destId="{AD8C4139-32BD-484B-8908-E4A399C76399}" srcOrd="0" destOrd="0" presId="urn:microsoft.com/office/officeart/2005/8/layout/radial4"/>
    <dgm:cxn modelId="{F57A7A90-261D-4B3C-A718-000432FC3635}" type="presParOf" srcId="{D8A31B95-2071-406D-9B48-C292C4272E91}" destId="{AF6AC3B4-6164-4F6D-83D6-D22B43D80BB6}" srcOrd="1" destOrd="0" presId="urn:microsoft.com/office/officeart/2005/8/layout/radial4"/>
    <dgm:cxn modelId="{BFA6A763-15F2-4BDE-9215-41C2B6A14893}" type="presParOf" srcId="{D8A31B95-2071-406D-9B48-C292C4272E91}" destId="{3F61D92D-3389-42EA-B45B-FF113B70D71E}" srcOrd="2" destOrd="0" presId="urn:microsoft.com/office/officeart/2005/8/layout/radial4"/>
    <dgm:cxn modelId="{40A8C95F-715D-4F88-B8AD-EBC29CABEBA2}" type="presParOf" srcId="{D8A31B95-2071-406D-9B48-C292C4272E91}" destId="{9A4265EC-1FB2-4658-B735-7F7F6233C75C}" srcOrd="3" destOrd="0" presId="urn:microsoft.com/office/officeart/2005/8/layout/radial4"/>
    <dgm:cxn modelId="{BBE9730A-4E74-424F-90D6-03DA7C994B43}" type="presParOf" srcId="{D8A31B95-2071-406D-9B48-C292C4272E91}" destId="{03970698-08AA-4B43-B04B-A956DF8BBFB5}" srcOrd="4" destOrd="0" presId="urn:microsoft.com/office/officeart/2005/8/layout/radial4"/>
    <dgm:cxn modelId="{608663ED-3564-4431-837C-45FE30EE5968}" type="presParOf" srcId="{D8A31B95-2071-406D-9B48-C292C4272E91}" destId="{0C65C1A4-3F1B-4352-AF63-577E33F4EEA8}" srcOrd="5" destOrd="0" presId="urn:microsoft.com/office/officeart/2005/8/layout/radial4"/>
    <dgm:cxn modelId="{EE04E549-E445-445F-A2C2-807149B36141}" type="presParOf" srcId="{D8A31B95-2071-406D-9B48-C292C4272E91}" destId="{21888F64-18C9-4FDA-B666-C97048CCFEDD}" srcOrd="6" destOrd="0" presId="urn:microsoft.com/office/officeart/2005/8/layout/radial4"/>
    <dgm:cxn modelId="{1355C350-890D-4352-9FEB-2FB668700D0A}" type="presParOf" srcId="{D8A31B95-2071-406D-9B48-C292C4272E91}" destId="{BE26CC12-DE7E-4A08-AD03-293307A1EB84}" srcOrd="7" destOrd="0" presId="urn:microsoft.com/office/officeart/2005/8/layout/radial4"/>
    <dgm:cxn modelId="{6EC73209-AA68-49A1-AE64-CEF2EBA85CD7}" type="presParOf" srcId="{D8A31B95-2071-406D-9B48-C292C4272E91}" destId="{B1BDF087-FDBF-4BB2-BCE2-2BB0E58E9935}" srcOrd="8" destOrd="0" presId="urn:microsoft.com/office/officeart/2005/8/layout/radial4"/>
    <dgm:cxn modelId="{0E3A2E13-95A3-4BB7-9A4F-191FC5A6F7AD}" type="presParOf" srcId="{D8A31B95-2071-406D-9B48-C292C4272E91}" destId="{A779AF17-2533-457E-9ECB-39D5AD622D0B}" srcOrd="9" destOrd="0" presId="urn:microsoft.com/office/officeart/2005/8/layout/radial4"/>
    <dgm:cxn modelId="{67FB3DA9-5D31-4E37-B5DC-D46C58885036}" type="presParOf" srcId="{D8A31B95-2071-406D-9B48-C292C4272E91}" destId="{8B70F49F-F7D5-4943-8D2A-C8A7515950BC}" srcOrd="10" destOrd="0" presId="urn:microsoft.com/office/officeart/2005/8/layout/radial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C4139-32BD-484B-8908-E4A399C76399}">
      <dsp:nvSpPr>
        <dsp:cNvPr id="0" name=""/>
        <dsp:cNvSpPr/>
      </dsp:nvSpPr>
      <dsp:spPr>
        <a:xfrm>
          <a:off x="3312506" y="3273387"/>
          <a:ext cx="2295685" cy="2295685"/>
        </a:xfrm>
        <a:prstGeom prst="ellipse">
          <a:avLst/>
        </a:prstGeom>
        <a:solidFill>
          <a:srgbClr val="92D050"/>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rPr>
            <a:t>Психолого-педагогическое сопровождение</a:t>
          </a:r>
          <a:endParaRPr lang="ru-RU" sz="1800" b="1" kern="1200" dirty="0">
            <a:solidFill>
              <a:schemeClr val="tx1"/>
            </a:solidFill>
          </a:endParaRPr>
        </a:p>
      </dsp:txBody>
      <dsp:txXfrm>
        <a:off x="3648701" y="3609582"/>
        <a:ext cx="1623295" cy="1623295"/>
      </dsp:txXfrm>
    </dsp:sp>
    <dsp:sp modelId="{AF6AC3B4-6164-4F6D-83D6-D22B43D80BB6}">
      <dsp:nvSpPr>
        <dsp:cNvPr id="0" name=""/>
        <dsp:cNvSpPr/>
      </dsp:nvSpPr>
      <dsp:spPr>
        <a:xfrm>
          <a:off x="2195731" y="4176428"/>
          <a:ext cx="1015213" cy="65427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61D92D-3389-42EA-B45B-FF113B70D71E}">
      <dsp:nvSpPr>
        <dsp:cNvPr id="0" name=""/>
        <dsp:cNvSpPr/>
      </dsp:nvSpPr>
      <dsp:spPr>
        <a:xfrm>
          <a:off x="682" y="3548869"/>
          <a:ext cx="2180901" cy="1744721"/>
        </a:xfrm>
        <a:prstGeom prst="roundRect">
          <a:avLst>
            <a:gd name="adj" fmla="val 10000"/>
          </a:avLst>
        </a:prstGeom>
        <a:solidFill>
          <a:schemeClr val="accent1">
            <a:lumMod val="60000"/>
            <a:lumOff val="4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tx1"/>
              </a:solidFill>
            </a:rPr>
            <a:t>Педагоги</a:t>
          </a:r>
          <a:endParaRPr lang="ru-RU" sz="2400" b="1" kern="1200" dirty="0">
            <a:solidFill>
              <a:schemeClr val="tx1"/>
            </a:solidFill>
          </a:endParaRPr>
        </a:p>
      </dsp:txBody>
      <dsp:txXfrm>
        <a:off x="51783" y="3599970"/>
        <a:ext cx="2078699" cy="1642519"/>
      </dsp:txXfrm>
    </dsp:sp>
    <dsp:sp modelId="{9A4265EC-1FB2-4658-B735-7F7F6233C75C}">
      <dsp:nvSpPr>
        <dsp:cNvPr id="0" name=""/>
        <dsp:cNvSpPr/>
      </dsp:nvSpPr>
      <dsp:spPr>
        <a:xfrm rot="2347297">
          <a:off x="2836308" y="2878531"/>
          <a:ext cx="845825" cy="65427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970698-08AA-4B43-B04B-A956DF8BBFB5}">
      <dsp:nvSpPr>
        <dsp:cNvPr id="0" name=""/>
        <dsp:cNvSpPr/>
      </dsp:nvSpPr>
      <dsp:spPr>
        <a:xfrm>
          <a:off x="504377" y="1153056"/>
          <a:ext cx="2582383" cy="1744721"/>
        </a:xfrm>
        <a:prstGeom prst="roundRect">
          <a:avLst>
            <a:gd name="adj" fmla="val 10000"/>
          </a:avLst>
        </a:prstGeom>
        <a:solidFill>
          <a:schemeClr val="accent2">
            <a:lumMod val="60000"/>
            <a:lumOff val="4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Нормально развивающиеся дети</a:t>
          </a:r>
          <a:endParaRPr lang="ru-RU" sz="2000" b="1" kern="1200" dirty="0">
            <a:solidFill>
              <a:schemeClr val="tx1"/>
            </a:solidFill>
          </a:endParaRPr>
        </a:p>
      </dsp:txBody>
      <dsp:txXfrm>
        <a:off x="555478" y="1204157"/>
        <a:ext cx="2480181" cy="1642519"/>
      </dsp:txXfrm>
    </dsp:sp>
    <dsp:sp modelId="{0C65C1A4-3F1B-4352-AF63-577E33F4EEA8}">
      <dsp:nvSpPr>
        <dsp:cNvPr id="0" name=""/>
        <dsp:cNvSpPr/>
      </dsp:nvSpPr>
      <dsp:spPr>
        <a:xfrm rot="5400000">
          <a:off x="3845242" y="2241025"/>
          <a:ext cx="1202755" cy="65427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888F64-18C9-4FDA-B666-C97048CCFEDD}">
      <dsp:nvSpPr>
        <dsp:cNvPr id="0" name=""/>
        <dsp:cNvSpPr/>
      </dsp:nvSpPr>
      <dsp:spPr>
        <a:xfrm>
          <a:off x="3369898" y="179654"/>
          <a:ext cx="2180901" cy="1744721"/>
        </a:xfrm>
        <a:prstGeom prst="roundRect">
          <a:avLst>
            <a:gd name="adj" fmla="val 10000"/>
          </a:avLst>
        </a:prstGeom>
        <a:solidFill>
          <a:schemeClr val="accent4">
            <a:lumMod val="60000"/>
            <a:lumOff val="4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tx1"/>
              </a:solidFill>
            </a:rPr>
            <a:t>Родители учащихся с ОВЗ</a:t>
          </a:r>
          <a:endParaRPr lang="ru-RU" sz="2400" b="1" kern="1200" dirty="0">
            <a:solidFill>
              <a:schemeClr val="tx1"/>
            </a:solidFill>
          </a:endParaRPr>
        </a:p>
      </dsp:txBody>
      <dsp:txXfrm>
        <a:off x="3420999" y="230755"/>
        <a:ext cx="2078699" cy="1642519"/>
      </dsp:txXfrm>
    </dsp:sp>
    <dsp:sp modelId="{BE26CC12-DE7E-4A08-AD03-293307A1EB84}">
      <dsp:nvSpPr>
        <dsp:cNvPr id="0" name=""/>
        <dsp:cNvSpPr/>
      </dsp:nvSpPr>
      <dsp:spPr>
        <a:xfrm rot="8193468">
          <a:off x="5170382" y="2888303"/>
          <a:ext cx="788676" cy="65427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BDF087-FDBF-4BB2-BCE2-2BB0E58E9935}">
      <dsp:nvSpPr>
        <dsp:cNvPr id="0" name=""/>
        <dsp:cNvSpPr/>
      </dsp:nvSpPr>
      <dsp:spPr>
        <a:xfrm>
          <a:off x="5744894" y="1139585"/>
          <a:ext cx="2491549" cy="1744721"/>
        </a:xfrm>
        <a:prstGeom prst="roundRect">
          <a:avLst>
            <a:gd name="adj" fmla="val 10000"/>
          </a:avLst>
        </a:prstGeom>
        <a:solidFill>
          <a:schemeClr val="accent6">
            <a:lumMod val="60000"/>
            <a:lumOff val="4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Родители нормально развивающихся детей</a:t>
          </a:r>
          <a:endParaRPr lang="ru-RU" sz="2000" b="1" kern="1200" dirty="0">
            <a:solidFill>
              <a:schemeClr val="tx1"/>
            </a:solidFill>
          </a:endParaRPr>
        </a:p>
      </dsp:txBody>
      <dsp:txXfrm>
        <a:off x="5795995" y="1190686"/>
        <a:ext cx="2389347" cy="1642519"/>
      </dsp:txXfrm>
    </dsp:sp>
    <dsp:sp modelId="{A779AF17-2533-457E-9ECB-39D5AD622D0B}">
      <dsp:nvSpPr>
        <dsp:cNvPr id="0" name=""/>
        <dsp:cNvSpPr/>
      </dsp:nvSpPr>
      <dsp:spPr>
        <a:xfrm rot="10800000">
          <a:off x="5752115" y="4094095"/>
          <a:ext cx="903032" cy="65427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70F49F-F7D5-4943-8D2A-C8A7515950BC}">
      <dsp:nvSpPr>
        <dsp:cNvPr id="0" name=""/>
        <dsp:cNvSpPr/>
      </dsp:nvSpPr>
      <dsp:spPr>
        <a:xfrm>
          <a:off x="6739113" y="3548869"/>
          <a:ext cx="2180901" cy="1744721"/>
        </a:xfrm>
        <a:prstGeom prst="roundRect">
          <a:avLst>
            <a:gd name="adj" fmla="val 10000"/>
          </a:avLst>
        </a:prstGeom>
        <a:solidFill>
          <a:srgbClr val="FA3000"/>
        </a:solidFill>
        <a:ln w="15875" cap="rnd" cmpd="sng" algn="ctr">
          <a:solidFill>
            <a:schemeClr val="lt1">
              <a:hueOff val="0"/>
              <a:satOff val="0"/>
              <a:lumOff val="0"/>
              <a:alphaOff val="0"/>
            </a:schemeClr>
          </a:solidFill>
          <a:prstDash val="solid"/>
        </a:ln>
        <a:effectLst/>
        <a:scene3d>
          <a:camera prst="orthographicFront"/>
          <a:lightRig rig="threePt" dir="t"/>
        </a:scene3d>
        <a:sp3d>
          <a:bevelT w="127000"/>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tx1"/>
              </a:solidFill>
            </a:rPr>
            <a:t>Дети с ОВЗ</a:t>
          </a:r>
          <a:endParaRPr lang="ru-RU" sz="2400" b="1" kern="1200" dirty="0">
            <a:solidFill>
              <a:schemeClr val="tx1"/>
            </a:solidFill>
          </a:endParaRPr>
        </a:p>
      </dsp:txBody>
      <dsp:txXfrm>
        <a:off x="6790214" y="3599970"/>
        <a:ext cx="2078699" cy="164251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683514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566358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32814-4BDF-4BF2-8FB2-BBDEE2D916D3}"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6545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611004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32814-4BDF-4BF2-8FB2-BBDEE2D916D3}"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82125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359493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025630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297326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794997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1877075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68510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70654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1682788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120753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16332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2078C5E-0739-47A1-9ED1-7863C47F9A29}" type="datetimeFigureOut">
              <a:rPr lang="ru-RU" smtClean="0"/>
              <a:pPr/>
              <a:t>17.10.2020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32814-4BDF-4BF2-8FB2-BBDEE2D916D3}" type="slidenum">
              <a:rPr lang="ru-RU" smtClean="0"/>
              <a:pPr/>
              <a:t>‹#›</a:t>
            </a:fld>
            <a:endParaRPr lang="ru-RU"/>
          </a:p>
        </p:txBody>
      </p:sp>
    </p:spTree>
    <p:extLst>
      <p:ext uri="{BB962C8B-B14F-4D97-AF65-F5344CB8AC3E}">
        <p14:creationId xmlns:p14="http://schemas.microsoft.com/office/powerpoint/2010/main" val="3418656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2078C5E-0739-47A1-9ED1-7863C47F9A29}" type="datetimeFigureOut">
              <a:rPr lang="ru-RU" smtClean="0"/>
              <a:pPr/>
              <a:t>17.10.2020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332814-4BDF-4BF2-8FB2-BBDEE2D916D3}" type="slidenum">
              <a:rPr lang="ru-RU" smtClean="0"/>
              <a:pPr/>
              <a:t>‹#›</a:t>
            </a:fld>
            <a:endParaRPr lang="ru-RU"/>
          </a:p>
        </p:txBody>
      </p:sp>
    </p:spTree>
    <p:extLst>
      <p:ext uri="{BB962C8B-B14F-4D97-AF65-F5344CB8AC3E}">
        <p14:creationId xmlns:p14="http://schemas.microsoft.com/office/powerpoint/2010/main" val="3485614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1900237"/>
            <a:ext cx="11415713" cy="2262781"/>
          </a:xfrm>
        </p:spPr>
        <p:txBody>
          <a:bodyPr>
            <a:noAutofit/>
          </a:bodyPr>
          <a:lstStyle/>
          <a:p>
            <a:pPr algn="ctr"/>
            <a:r>
              <a:rPr lang="ru-RU" sz="4000" b="1" dirty="0"/>
              <a:t>Модель </a:t>
            </a:r>
            <a:r>
              <a:rPr lang="ru-RU" sz="4000" b="1" dirty="0" smtClean="0"/>
              <a:t>психолого-педагогического</a:t>
            </a:r>
            <a:r>
              <a:rPr lang="ru-RU" sz="4000" b="1" dirty="0"/>
              <a:t/>
            </a:r>
            <a:br>
              <a:rPr lang="ru-RU" sz="4000" b="1" dirty="0"/>
            </a:br>
            <a:r>
              <a:rPr lang="ru-RU" sz="4000" b="1" dirty="0"/>
              <a:t>сопровождения инклюзивного </a:t>
            </a:r>
            <a:r>
              <a:rPr lang="ru-RU" sz="4000" b="1" dirty="0" smtClean="0"/>
              <a:t>процесса </a:t>
            </a:r>
            <a:r>
              <a:rPr lang="ru-RU" sz="4000" b="1" dirty="0"/>
              <a:t>в </a:t>
            </a:r>
            <a:r>
              <a:rPr lang="ru-RU" sz="4000" b="1" dirty="0" smtClean="0"/>
              <a:t>практике деятельности </a:t>
            </a:r>
            <a:br>
              <a:rPr lang="ru-RU" sz="4000" b="1" dirty="0" smtClean="0"/>
            </a:br>
            <a:r>
              <a:rPr lang="ru-RU" sz="4000" b="1" dirty="0" smtClean="0"/>
              <a:t>общеобразовательного </a:t>
            </a:r>
            <a:r>
              <a:rPr lang="ru-RU" sz="4000" b="1" dirty="0"/>
              <a:t>учреждения</a:t>
            </a:r>
            <a:endParaRPr lang="ru-RU" sz="4000" dirty="0"/>
          </a:p>
        </p:txBody>
      </p:sp>
      <p:sp>
        <p:nvSpPr>
          <p:cNvPr id="3" name="Подзаголовок 2"/>
          <p:cNvSpPr>
            <a:spLocks noGrp="1"/>
          </p:cNvSpPr>
          <p:nvPr>
            <p:ph type="subTitle" idx="1"/>
          </p:nvPr>
        </p:nvSpPr>
        <p:spPr/>
        <p:txBody>
          <a:bodyPr/>
          <a:lstStyle/>
          <a:p>
            <a:r>
              <a:rPr lang="ru-RU" dirty="0" smtClean="0"/>
              <a:t>Сытина Ирина Дмитриевна, заместитель директора,</a:t>
            </a:r>
          </a:p>
          <a:p>
            <a:r>
              <a:rPr lang="ru-RU" dirty="0" smtClean="0"/>
              <a:t>учитель-логопед высшей квалификационной категории МБУ «ЦПМСС №85»</a:t>
            </a:r>
            <a:endParaRPr lang="ru-RU" dirty="0"/>
          </a:p>
        </p:txBody>
      </p:sp>
    </p:spTree>
    <p:extLst>
      <p:ext uri="{BB962C8B-B14F-4D97-AF65-F5344CB8AC3E}">
        <p14:creationId xmlns:p14="http://schemas.microsoft.com/office/powerpoint/2010/main" val="3404812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4245" y="304070"/>
            <a:ext cx="9911495" cy="1280890"/>
          </a:xfrm>
        </p:spPr>
        <p:txBody>
          <a:bodyPr/>
          <a:lstStyle/>
          <a:p>
            <a:r>
              <a:rPr lang="ru-RU" dirty="0" smtClean="0"/>
              <a:t>Задачи </a:t>
            </a:r>
            <a:r>
              <a:rPr lang="ru-RU" dirty="0"/>
              <a:t>психолого-педагогического сопровождения </a:t>
            </a:r>
          </a:p>
        </p:txBody>
      </p:sp>
      <p:sp>
        <p:nvSpPr>
          <p:cNvPr id="3" name="Объект 2"/>
          <p:cNvSpPr>
            <a:spLocks noGrp="1"/>
          </p:cNvSpPr>
          <p:nvPr>
            <p:ph idx="1"/>
          </p:nvPr>
        </p:nvSpPr>
        <p:spPr>
          <a:xfrm>
            <a:off x="1440180" y="2125980"/>
            <a:ext cx="10149840" cy="4046220"/>
          </a:xfrm>
        </p:spPr>
        <p:txBody>
          <a:bodyPr>
            <a:normAutofit/>
          </a:bodyPr>
          <a:lstStyle/>
          <a:p>
            <a:pPr marL="0" indent="0">
              <a:buNone/>
            </a:pPr>
            <a:r>
              <a:rPr lang="ru-RU" sz="2000" dirty="0"/>
              <a:t>в отношении обучающихся с ОВЗ</a:t>
            </a:r>
          </a:p>
          <a:p>
            <a:r>
              <a:rPr lang="ru-RU" sz="2000" dirty="0" smtClean="0"/>
              <a:t>систематическое </a:t>
            </a:r>
            <a:r>
              <a:rPr lang="ru-RU" sz="2000" dirty="0"/>
              <a:t>отслеживание психолого-педагогического статуса обучающегося с ОВЗ в динамике его психического развития;</a:t>
            </a:r>
          </a:p>
          <a:p>
            <a:r>
              <a:rPr lang="ru-RU" sz="2000" dirty="0" smtClean="0"/>
              <a:t>создание </a:t>
            </a:r>
            <a:r>
              <a:rPr lang="ru-RU" sz="2000" dirty="0"/>
              <a:t>социально-психологических и педагогических условий для эффективной адаптации и психического развития обучающихся и обеспечения успешности в обучении;</a:t>
            </a:r>
          </a:p>
          <a:p>
            <a:r>
              <a:rPr lang="ru-RU" sz="2000" dirty="0" smtClean="0"/>
              <a:t> </a:t>
            </a:r>
            <a:r>
              <a:rPr lang="ru-RU" sz="2000" dirty="0"/>
              <a:t>оказание помощи в адаптации к новым условиям жизнедеятельности;</a:t>
            </a:r>
          </a:p>
          <a:p>
            <a:r>
              <a:rPr lang="ru-RU" sz="2000" dirty="0" smtClean="0"/>
              <a:t>обеспечение </a:t>
            </a:r>
            <a:r>
              <a:rPr lang="ru-RU" sz="2000" dirty="0"/>
              <a:t>систематической помощи детям с ОВЗ в ходе обучения;</a:t>
            </a:r>
          </a:p>
          <a:p>
            <a:r>
              <a:rPr lang="ru-RU" sz="2000" dirty="0" smtClean="0"/>
              <a:t>организация </a:t>
            </a:r>
            <a:r>
              <a:rPr lang="ru-RU" sz="2000" dirty="0"/>
              <a:t>жизнедеятельности ребенка в социуме с учетом психических и физических возможностей обучающегося;</a:t>
            </a:r>
          </a:p>
        </p:txBody>
      </p:sp>
    </p:spTree>
    <p:extLst>
      <p:ext uri="{BB962C8B-B14F-4D97-AF65-F5344CB8AC3E}">
        <p14:creationId xmlns:p14="http://schemas.microsoft.com/office/powerpoint/2010/main" val="2424555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Задачи психолого-педагогического сопровождения </a:t>
            </a:r>
          </a:p>
        </p:txBody>
      </p:sp>
      <p:sp>
        <p:nvSpPr>
          <p:cNvPr id="3" name="Объект 2"/>
          <p:cNvSpPr>
            <a:spLocks noGrp="1"/>
          </p:cNvSpPr>
          <p:nvPr>
            <p:ph idx="1"/>
          </p:nvPr>
        </p:nvSpPr>
        <p:spPr/>
        <p:txBody>
          <a:bodyPr/>
          <a:lstStyle/>
          <a:p>
            <a:pPr marL="0" indent="0">
              <a:buNone/>
            </a:pPr>
            <a:r>
              <a:rPr lang="ru-RU" dirty="0"/>
              <a:t>в отношении обучающихся с нормальным психофизическим развитием</a:t>
            </a:r>
          </a:p>
          <a:p>
            <a:r>
              <a:rPr lang="ru-RU" dirty="0" smtClean="0"/>
              <a:t>предупреждение </a:t>
            </a:r>
            <a:r>
              <a:rPr lang="ru-RU" dirty="0"/>
              <a:t>возникновения проблем развития ребенка;</a:t>
            </a:r>
          </a:p>
          <a:p>
            <a:r>
              <a:rPr lang="ru-RU" dirty="0" smtClean="0"/>
              <a:t>помощь </a:t>
            </a:r>
            <a:r>
              <a:rPr lang="ru-RU" dirty="0"/>
              <a:t>(содействие) ребенку в решении актуальных задач развития, обучения, социализации, в том числе проблем взаимоотношений со сверстниками, учителями, родителями;</a:t>
            </a:r>
          </a:p>
          <a:p>
            <a:r>
              <a:rPr lang="ru-RU" dirty="0" smtClean="0"/>
              <a:t>психологическое </a:t>
            </a:r>
            <a:r>
              <a:rPr lang="ru-RU" dirty="0"/>
              <a:t>обеспечение образовательных программ;</a:t>
            </a:r>
          </a:p>
        </p:txBody>
      </p:sp>
    </p:spTree>
    <p:extLst>
      <p:ext uri="{BB962C8B-B14F-4D97-AF65-F5344CB8AC3E}">
        <p14:creationId xmlns:p14="http://schemas.microsoft.com/office/powerpoint/2010/main" val="2342942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Задачи психолого-педагогического сопровождения </a:t>
            </a:r>
          </a:p>
        </p:txBody>
      </p:sp>
      <p:sp>
        <p:nvSpPr>
          <p:cNvPr id="3" name="Объект 2"/>
          <p:cNvSpPr>
            <a:spLocks noGrp="1"/>
          </p:cNvSpPr>
          <p:nvPr>
            <p:ph idx="1"/>
          </p:nvPr>
        </p:nvSpPr>
        <p:spPr/>
        <p:txBody>
          <a:bodyPr/>
          <a:lstStyle/>
          <a:p>
            <a:pPr marL="0" indent="0">
              <a:buNone/>
            </a:pPr>
            <a:r>
              <a:rPr lang="ru-RU" i="1" dirty="0"/>
              <a:t>в отношении семей обучающихся </a:t>
            </a:r>
            <a:endParaRPr lang="ru-RU" dirty="0"/>
          </a:p>
          <a:p>
            <a:r>
              <a:rPr lang="ru-RU" dirty="0" smtClean="0"/>
              <a:t>систематическая </a:t>
            </a:r>
            <a:r>
              <a:rPr lang="ru-RU" dirty="0"/>
              <a:t>психологическая помощь родителям и родственникам обучающихся; </a:t>
            </a:r>
          </a:p>
          <a:p>
            <a:r>
              <a:rPr lang="ru-RU" dirty="0" smtClean="0"/>
              <a:t>повышение </a:t>
            </a:r>
            <a:r>
              <a:rPr lang="ru-RU" dirty="0"/>
              <a:t>уровня психолого-педагогической компетентности родителей; </a:t>
            </a:r>
          </a:p>
          <a:p>
            <a:r>
              <a:rPr lang="ru-RU" dirty="0" smtClean="0"/>
              <a:t>повышение </a:t>
            </a:r>
            <a:r>
              <a:rPr lang="ru-RU" dirty="0"/>
              <a:t>уровня реабилитационной </a:t>
            </a:r>
            <a:r>
              <a:rPr lang="ru-RU" dirty="0" smtClean="0"/>
              <a:t>компетентности  </a:t>
            </a:r>
            <a:r>
              <a:rPr lang="ru-RU" dirty="0"/>
              <a:t>родителей обучающихся с ОВЗ; </a:t>
            </a:r>
          </a:p>
          <a:p>
            <a:r>
              <a:rPr lang="ru-RU" dirty="0" smtClean="0"/>
              <a:t>оказание </a:t>
            </a:r>
            <a:r>
              <a:rPr lang="ru-RU" dirty="0"/>
              <a:t>помощи в осуществлении правильного выбора образовательного маршрута ребенка с ОВЗ; </a:t>
            </a:r>
          </a:p>
          <a:p>
            <a:r>
              <a:rPr lang="ru-RU" dirty="0" smtClean="0"/>
              <a:t>формирование </a:t>
            </a:r>
            <a:r>
              <a:rPr lang="ru-RU" dirty="0"/>
              <a:t>психологической культуры; </a:t>
            </a:r>
          </a:p>
          <a:p>
            <a:endParaRPr lang="ru-RU" dirty="0"/>
          </a:p>
        </p:txBody>
      </p:sp>
    </p:spTree>
    <p:extLst>
      <p:ext uri="{BB962C8B-B14F-4D97-AF65-F5344CB8AC3E}">
        <p14:creationId xmlns:p14="http://schemas.microsoft.com/office/powerpoint/2010/main" val="80367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Задачи психолого-педагогического сопровождения </a:t>
            </a:r>
          </a:p>
        </p:txBody>
      </p:sp>
      <p:sp>
        <p:nvSpPr>
          <p:cNvPr id="3" name="Объект 2"/>
          <p:cNvSpPr>
            <a:spLocks noGrp="1"/>
          </p:cNvSpPr>
          <p:nvPr>
            <p:ph idx="1"/>
          </p:nvPr>
        </p:nvSpPr>
        <p:spPr>
          <a:xfrm>
            <a:off x="1250576" y="2133600"/>
            <a:ext cx="10254036" cy="3777622"/>
          </a:xfrm>
        </p:spPr>
        <p:txBody>
          <a:bodyPr/>
          <a:lstStyle/>
          <a:p>
            <a:pPr marL="0" indent="0">
              <a:buNone/>
            </a:pPr>
            <a:r>
              <a:rPr lang="ru-RU" i="1" dirty="0"/>
              <a:t>в </a:t>
            </a:r>
            <a:r>
              <a:rPr lang="ru-RU" i="1" dirty="0" smtClean="0"/>
              <a:t>отношении педагогов</a:t>
            </a:r>
            <a:endParaRPr lang="ru-RU" dirty="0" smtClean="0"/>
          </a:p>
          <a:p>
            <a:r>
              <a:rPr lang="ru-RU" dirty="0" smtClean="0"/>
              <a:t>повышение профессиональной компетентности (овладение новыми и специальными знаниями, принятие ответственности за результаты педагогической деятельности, опора на ресурсы, построение картины профессионального будущего и т. д.)</a:t>
            </a:r>
            <a:endParaRPr lang="ru-RU" dirty="0"/>
          </a:p>
          <a:p>
            <a:r>
              <a:rPr lang="ru-RU" dirty="0" smtClean="0"/>
              <a:t>формирование </a:t>
            </a:r>
            <a:r>
              <a:rPr lang="ru-RU" dirty="0"/>
              <a:t>навыков командной </a:t>
            </a:r>
            <a:r>
              <a:rPr lang="ru-RU" dirty="0" smtClean="0"/>
              <a:t>работы (обмен информацией, обучение, поддержка в решении проблемных педагогических ситуаций, проведение совместных учебных и </a:t>
            </a:r>
            <a:r>
              <a:rPr lang="ru-RU" dirty="0" err="1" smtClean="0"/>
              <a:t>внеучебных</a:t>
            </a:r>
            <a:r>
              <a:rPr lang="ru-RU" dirty="0" smtClean="0"/>
              <a:t> мероприятий с детьми, родителями);</a:t>
            </a:r>
            <a:endParaRPr lang="ru-RU" dirty="0"/>
          </a:p>
          <a:p>
            <a:r>
              <a:rPr lang="ru-RU" dirty="0" smtClean="0"/>
              <a:t>формирование </a:t>
            </a:r>
            <a:r>
              <a:rPr lang="ru-RU" dirty="0"/>
              <a:t>психологической культуры.</a:t>
            </a:r>
          </a:p>
        </p:txBody>
      </p:sp>
    </p:spTree>
    <p:extLst>
      <p:ext uri="{BB962C8B-B14F-4D97-AF65-F5344CB8AC3E}">
        <p14:creationId xmlns:p14="http://schemas.microsoft.com/office/powerpoint/2010/main" val="155094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1663" y="285750"/>
            <a:ext cx="10058400" cy="1619250"/>
          </a:xfrm>
        </p:spPr>
        <p:txBody>
          <a:bodyPr>
            <a:normAutofit fontScale="90000"/>
          </a:bodyPr>
          <a:lstStyle/>
          <a:p>
            <a:r>
              <a:rPr lang="ru-RU" dirty="0" smtClean="0"/>
              <a:t>Образовательные потребности, </a:t>
            </a:r>
            <a:r>
              <a:rPr lang="ru-RU" dirty="0"/>
              <a:t>наиболее </a:t>
            </a:r>
            <a:r>
              <a:rPr lang="ru-RU" dirty="0" smtClean="0"/>
              <a:t>характерные </a:t>
            </a:r>
            <a:r>
              <a:rPr lang="ru-RU" dirty="0"/>
              <a:t>для всех категорий детей с проблемным развитием</a:t>
            </a:r>
          </a:p>
        </p:txBody>
      </p:sp>
      <p:sp>
        <p:nvSpPr>
          <p:cNvPr id="3" name="Объект 2"/>
          <p:cNvSpPr>
            <a:spLocks noGrp="1"/>
          </p:cNvSpPr>
          <p:nvPr>
            <p:ph idx="1"/>
          </p:nvPr>
        </p:nvSpPr>
        <p:spPr>
          <a:xfrm>
            <a:off x="1051560" y="2076449"/>
            <a:ext cx="10878504" cy="4595813"/>
          </a:xfrm>
        </p:spPr>
        <p:txBody>
          <a:bodyPr>
            <a:normAutofit fontScale="25000" lnSpcReduction="20000"/>
          </a:bodyPr>
          <a:lstStyle/>
          <a:p>
            <a:pPr algn="just">
              <a:lnSpc>
                <a:spcPct val="120000"/>
              </a:lnSpc>
              <a:spcBef>
                <a:spcPts val="0"/>
              </a:spcBef>
            </a:pPr>
            <a:r>
              <a:rPr lang="ru-RU" sz="8000" dirty="0" smtClean="0"/>
              <a:t>потребность </a:t>
            </a:r>
            <a:r>
              <a:rPr lang="ru-RU" sz="8000" dirty="0"/>
              <a:t>в использовании педагогом таких </a:t>
            </a:r>
            <a:r>
              <a:rPr lang="ru-RU" sz="8000" dirty="0" smtClean="0"/>
              <a:t>образовательных </a:t>
            </a:r>
            <a:r>
              <a:rPr lang="ru-RU" sz="8000" dirty="0"/>
              <a:t>технологий и методов обучения, </a:t>
            </a:r>
            <a:r>
              <a:rPr lang="ru-RU" sz="8000" dirty="0" smtClean="0"/>
              <a:t>которые способствовали успешному выполнению образовательных задач и создавали </a:t>
            </a:r>
            <a:r>
              <a:rPr lang="ru-RU" sz="8000" dirty="0"/>
              <a:t>условия </a:t>
            </a:r>
            <a:r>
              <a:rPr lang="ru-RU" sz="8000" dirty="0" smtClean="0"/>
              <a:t>для накопления </a:t>
            </a:r>
            <a:r>
              <a:rPr lang="ru-RU" sz="8000" dirty="0"/>
              <a:t>ребенком социального опыта и </a:t>
            </a:r>
            <a:r>
              <a:rPr lang="ru-RU" sz="8000" dirty="0" smtClean="0"/>
              <a:t>развития, навыков </a:t>
            </a:r>
            <a:r>
              <a:rPr lang="ru-RU" sz="8000" dirty="0"/>
              <a:t>коммуникации, эмоциональной сферы, </a:t>
            </a:r>
            <a:r>
              <a:rPr lang="ru-RU" sz="8000" dirty="0" smtClean="0"/>
              <a:t>коррекции </a:t>
            </a:r>
            <a:r>
              <a:rPr lang="ru-RU" sz="8000" dirty="0"/>
              <a:t>негативных особенностей в развитии </a:t>
            </a:r>
            <a:r>
              <a:rPr lang="ru-RU" sz="8000" dirty="0" smtClean="0"/>
              <a:t>личности</a:t>
            </a:r>
            <a:r>
              <a:rPr lang="ru-RU" sz="8000" dirty="0"/>
              <a:t>, когнитивной сферы;</a:t>
            </a:r>
          </a:p>
          <a:p>
            <a:pPr algn="just">
              <a:lnSpc>
                <a:spcPct val="120000"/>
              </a:lnSpc>
              <a:spcBef>
                <a:spcPts val="0"/>
              </a:spcBef>
            </a:pPr>
            <a:r>
              <a:rPr lang="ru-RU" sz="8000" dirty="0" smtClean="0"/>
              <a:t>потребность </a:t>
            </a:r>
            <a:r>
              <a:rPr lang="ru-RU" sz="8000" dirty="0"/>
              <a:t>в такой организации процесса обучения</a:t>
            </a:r>
            <a:r>
              <a:rPr lang="ru-RU" sz="8000" dirty="0" smtClean="0"/>
              <a:t>, которая</a:t>
            </a:r>
            <a:r>
              <a:rPr lang="ru-RU" sz="8000" dirty="0"/>
              <a:t>, благодаря включению </a:t>
            </a:r>
            <a:r>
              <a:rPr lang="ru-RU" sz="8000" dirty="0" smtClean="0"/>
              <a:t>пропедевтического этапа</a:t>
            </a:r>
            <a:r>
              <a:rPr lang="ru-RU" sz="8000" dirty="0"/>
              <a:t>, обеспечивает необходимую готовность </a:t>
            </a:r>
            <a:r>
              <a:rPr lang="ru-RU" sz="8000" dirty="0" smtClean="0"/>
              <a:t>ребенка к </a:t>
            </a:r>
            <a:r>
              <a:rPr lang="ru-RU" sz="8000" dirty="0"/>
              <a:t>усвоению программного материала;</a:t>
            </a:r>
          </a:p>
          <a:p>
            <a:pPr algn="just">
              <a:lnSpc>
                <a:spcPct val="120000"/>
              </a:lnSpc>
              <a:spcBef>
                <a:spcPts val="0"/>
              </a:spcBef>
            </a:pPr>
            <a:r>
              <a:rPr lang="ru-RU" sz="8000" dirty="0" smtClean="0"/>
              <a:t>потребность </a:t>
            </a:r>
            <a:r>
              <a:rPr lang="ru-RU" sz="8000" dirty="0"/>
              <a:t>в формировании и развитии </a:t>
            </a:r>
            <a:r>
              <a:rPr lang="ru-RU" sz="8000" dirty="0" smtClean="0"/>
              <a:t>познавательной </a:t>
            </a:r>
            <a:r>
              <a:rPr lang="ru-RU" sz="8000" dirty="0"/>
              <a:t>мотивации, положительного отношения </a:t>
            </a:r>
            <a:r>
              <a:rPr lang="ru-RU" sz="8000" dirty="0" smtClean="0"/>
              <a:t>к учению</a:t>
            </a:r>
            <a:r>
              <a:rPr lang="ru-RU" sz="8000" dirty="0"/>
              <a:t>, самостоятельности и навыков </a:t>
            </a:r>
            <a:r>
              <a:rPr lang="ru-RU" sz="8000" dirty="0" smtClean="0"/>
              <a:t>самоконтроля в </a:t>
            </a:r>
            <a:r>
              <a:rPr lang="ru-RU" sz="8000" dirty="0"/>
              <a:t>познавательной деятельности</a:t>
            </a:r>
            <a:r>
              <a:rPr lang="ru-RU" sz="8000" dirty="0" smtClean="0"/>
              <a:t>;</a:t>
            </a:r>
            <a:endParaRPr lang="ru-RU" sz="8000" dirty="0"/>
          </a:p>
        </p:txBody>
      </p:sp>
    </p:spTree>
    <p:extLst>
      <p:ext uri="{BB962C8B-B14F-4D97-AF65-F5344CB8AC3E}">
        <p14:creationId xmlns:p14="http://schemas.microsoft.com/office/powerpoint/2010/main" val="738311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3075" y="238348"/>
            <a:ext cx="10172700" cy="1280890"/>
          </a:xfrm>
        </p:spPr>
        <p:txBody>
          <a:bodyPr>
            <a:normAutofit fontScale="90000"/>
          </a:bodyPr>
          <a:lstStyle/>
          <a:p>
            <a:r>
              <a:rPr lang="ru-RU" dirty="0"/>
              <a:t>Образовательные потребности, наиболее характерные для всех категорий детей с проблемным развитием</a:t>
            </a:r>
          </a:p>
        </p:txBody>
      </p:sp>
      <p:sp>
        <p:nvSpPr>
          <p:cNvPr id="3" name="Объект 2"/>
          <p:cNvSpPr>
            <a:spLocks noGrp="1"/>
          </p:cNvSpPr>
          <p:nvPr>
            <p:ph idx="1"/>
          </p:nvPr>
        </p:nvSpPr>
        <p:spPr>
          <a:xfrm>
            <a:off x="1885950" y="2133599"/>
            <a:ext cx="9901238" cy="4410075"/>
          </a:xfrm>
        </p:spPr>
        <p:txBody>
          <a:bodyPr>
            <a:noAutofit/>
          </a:bodyPr>
          <a:lstStyle/>
          <a:p>
            <a:pPr algn="just">
              <a:lnSpc>
                <a:spcPct val="80000"/>
              </a:lnSpc>
            </a:pPr>
            <a:r>
              <a:rPr lang="ru-RU" sz="2000" dirty="0"/>
              <a:t>потребность в обеспечении замедленного темпа познавательной деятельности путем предоставления новой </a:t>
            </a:r>
            <a:r>
              <a:rPr lang="ru-RU" sz="2000" dirty="0" smtClean="0"/>
              <a:t>информации: </a:t>
            </a:r>
            <a:r>
              <a:rPr lang="ru-RU" sz="2000" dirty="0"/>
              <a:t>предоставляется в виде небольших фрагментов, выполнению работы с которыми (изучение, анализ, запоминание, преобразование, практическое использование) способствует дозированная помощь педагога (пошаговый контроль, инструкции, предъявление образца, совместное выполнение и др.);</a:t>
            </a:r>
          </a:p>
          <a:p>
            <a:pPr algn="just">
              <a:lnSpc>
                <a:spcPct val="80000"/>
              </a:lnSpc>
            </a:pPr>
            <a:r>
              <a:rPr lang="ru-RU" sz="2000" dirty="0"/>
              <a:t>потребность в снижении, по сравнению с обычными детьми, интеллектуальной, эмоциональной и физической нагрузки в образовательном процессе;</a:t>
            </a:r>
          </a:p>
          <a:p>
            <a:pPr algn="just">
              <a:lnSpc>
                <a:spcPct val="80000"/>
              </a:lnSpc>
            </a:pPr>
            <a:r>
              <a:rPr lang="ru-RU" sz="2000" dirty="0"/>
              <a:t>потребность в обеспечении более длительного, непрерывного и комплексного контролирующего сопровождения педагогом процесса обучения;</a:t>
            </a:r>
          </a:p>
          <a:p>
            <a:pPr algn="just">
              <a:lnSpc>
                <a:spcPct val="80000"/>
              </a:lnSpc>
            </a:pPr>
            <a:r>
              <a:rPr lang="ru-RU" sz="2000" dirty="0"/>
              <a:t>потребность в такой организации образовательного процесса, в которой обеспечивается полноценное и щадящее участие всех сохранных систем обучающегося.</a:t>
            </a:r>
          </a:p>
        </p:txBody>
      </p:sp>
    </p:spTree>
    <p:extLst>
      <p:ext uri="{BB962C8B-B14F-4D97-AF65-F5344CB8AC3E}">
        <p14:creationId xmlns:p14="http://schemas.microsoft.com/office/powerpoint/2010/main" val="35407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4537" y="624110"/>
            <a:ext cx="9672637" cy="1280890"/>
          </a:xfrm>
        </p:spPr>
        <p:txBody>
          <a:bodyPr/>
          <a:lstStyle/>
          <a:p>
            <a:r>
              <a:rPr lang="ru-RU" dirty="0" smtClean="0"/>
              <a:t>К специальным условиям обучения для детей с ОВЗ относятся:</a:t>
            </a:r>
            <a:endParaRPr lang="ru-RU" dirty="0"/>
          </a:p>
        </p:txBody>
      </p:sp>
      <p:sp>
        <p:nvSpPr>
          <p:cNvPr id="3" name="Объект 2"/>
          <p:cNvSpPr>
            <a:spLocks noGrp="1"/>
          </p:cNvSpPr>
          <p:nvPr>
            <p:ph idx="1"/>
          </p:nvPr>
        </p:nvSpPr>
        <p:spPr>
          <a:xfrm>
            <a:off x="2014537" y="1904999"/>
            <a:ext cx="9672637" cy="4810125"/>
          </a:xfrm>
        </p:spPr>
        <p:txBody>
          <a:bodyPr>
            <a:normAutofit/>
          </a:bodyPr>
          <a:lstStyle/>
          <a:p>
            <a:pPr algn="just"/>
            <a:r>
              <a:rPr lang="ru-RU" sz="2000" dirty="0" smtClean="0"/>
              <a:t>использование </a:t>
            </a:r>
            <a:r>
              <a:rPr lang="ru-RU" sz="2000" dirty="0"/>
              <a:t>специальных образовательных программ и </a:t>
            </a:r>
            <a:r>
              <a:rPr lang="ru-RU" sz="2000" dirty="0" smtClean="0"/>
              <a:t>методов обучения </a:t>
            </a:r>
            <a:r>
              <a:rPr lang="ru-RU" sz="2000" dirty="0"/>
              <a:t>и воспитания, специальных учебников, </a:t>
            </a:r>
            <a:r>
              <a:rPr lang="ru-RU" sz="2000" dirty="0" smtClean="0"/>
              <a:t>учебных </a:t>
            </a:r>
            <a:r>
              <a:rPr lang="ru-RU" sz="2000" dirty="0"/>
              <a:t>пособий и дидактических материалов, </a:t>
            </a:r>
            <a:r>
              <a:rPr lang="ru-RU" sz="2000" dirty="0" smtClean="0"/>
              <a:t>специальных технических </a:t>
            </a:r>
            <a:r>
              <a:rPr lang="ru-RU" sz="2000" dirty="0"/>
              <a:t>средств обучения коллективного и </a:t>
            </a:r>
            <a:r>
              <a:rPr lang="ru-RU" sz="2000" dirty="0" smtClean="0"/>
              <a:t>индивидуального </a:t>
            </a:r>
            <a:r>
              <a:rPr lang="ru-RU" sz="2000" dirty="0"/>
              <a:t>пользования, </a:t>
            </a:r>
            <a:endParaRPr lang="ru-RU" sz="2000" dirty="0" smtClean="0"/>
          </a:p>
          <a:p>
            <a:pPr algn="just"/>
            <a:r>
              <a:rPr lang="ru-RU" sz="2000" dirty="0" smtClean="0"/>
              <a:t>предоставление </a:t>
            </a:r>
            <a:r>
              <a:rPr lang="ru-RU" sz="2000" dirty="0"/>
              <a:t>услуг </a:t>
            </a:r>
            <a:r>
              <a:rPr lang="ru-RU" sz="2000" dirty="0" smtClean="0"/>
              <a:t> ассистента помощника</a:t>
            </a:r>
            <a:r>
              <a:rPr lang="ru-RU" sz="2000" dirty="0"/>
              <a:t>), оказывающего обучающимся </a:t>
            </a:r>
            <a:r>
              <a:rPr lang="ru-RU" sz="2000" dirty="0" smtClean="0"/>
              <a:t>необходимую техническую </a:t>
            </a:r>
            <a:r>
              <a:rPr lang="ru-RU" sz="2000" dirty="0"/>
              <a:t>помощь, </a:t>
            </a:r>
            <a:endParaRPr lang="ru-RU" sz="2000" dirty="0" smtClean="0"/>
          </a:p>
          <a:p>
            <a:pPr algn="just"/>
            <a:r>
              <a:rPr lang="ru-RU" sz="2000" dirty="0" smtClean="0"/>
              <a:t>проведение </a:t>
            </a:r>
            <a:r>
              <a:rPr lang="ru-RU" sz="2000" dirty="0"/>
              <a:t>групповых и </a:t>
            </a:r>
            <a:r>
              <a:rPr lang="ru-RU" sz="2000" dirty="0" smtClean="0"/>
              <a:t>индивидуальных </a:t>
            </a:r>
            <a:r>
              <a:rPr lang="ru-RU" sz="2000" dirty="0"/>
              <a:t>коррекционных занятий, </a:t>
            </a:r>
            <a:endParaRPr lang="ru-RU" sz="2000" dirty="0" smtClean="0"/>
          </a:p>
          <a:p>
            <a:pPr algn="just"/>
            <a:r>
              <a:rPr lang="ru-RU" sz="2000" dirty="0" smtClean="0"/>
              <a:t>обеспечение </a:t>
            </a:r>
            <a:r>
              <a:rPr lang="ru-RU" sz="2000" dirty="0"/>
              <a:t>доступа </a:t>
            </a:r>
            <a:r>
              <a:rPr lang="ru-RU" sz="2000" dirty="0" smtClean="0"/>
              <a:t>в здания </a:t>
            </a:r>
            <a:r>
              <a:rPr lang="ru-RU" sz="2000" dirty="0"/>
              <a:t>организаций, осуществляющих </a:t>
            </a:r>
            <a:r>
              <a:rPr lang="ru-RU" sz="2000" dirty="0" smtClean="0"/>
              <a:t>образовательную деятельность</a:t>
            </a:r>
            <a:r>
              <a:rPr lang="ru-RU" sz="2000" dirty="0"/>
              <a:t>, </a:t>
            </a:r>
            <a:endParaRPr lang="ru-RU" sz="2000" dirty="0" smtClean="0"/>
          </a:p>
          <a:p>
            <a:pPr algn="just"/>
            <a:r>
              <a:rPr lang="ru-RU" sz="2000" dirty="0" smtClean="0"/>
              <a:t> </a:t>
            </a:r>
            <a:r>
              <a:rPr lang="ru-RU" sz="2000" dirty="0"/>
              <a:t>другие условия, без которых </a:t>
            </a:r>
            <a:r>
              <a:rPr lang="ru-RU" sz="2000" dirty="0" smtClean="0"/>
              <a:t>невозможно или </a:t>
            </a:r>
            <a:r>
              <a:rPr lang="ru-RU" sz="2000" dirty="0"/>
              <a:t>затруднено освоение образовательных программ </a:t>
            </a:r>
            <a:r>
              <a:rPr lang="ru-RU" sz="2000" dirty="0" smtClean="0"/>
              <a:t>обучающимися </a:t>
            </a:r>
            <a:r>
              <a:rPr lang="ru-RU" sz="2000" dirty="0"/>
              <a:t>с ограниченными возможностями здоровья.</a:t>
            </a:r>
          </a:p>
        </p:txBody>
      </p:sp>
    </p:spTree>
    <p:extLst>
      <p:ext uri="{BB962C8B-B14F-4D97-AF65-F5344CB8AC3E}">
        <p14:creationId xmlns:p14="http://schemas.microsoft.com/office/powerpoint/2010/main" val="357439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691641" y="261800"/>
            <a:ext cx="9812972" cy="666047"/>
          </a:xfrm>
        </p:spPr>
        <p:txBody>
          <a:bodyPr>
            <a:normAutofit/>
          </a:bodyPr>
          <a:lstStyle/>
          <a:p>
            <a:pPr eaLnBrk="1" hangingPunct="1">
              <a:defRPr/>
            </a:pPr>
            <a:r>
              <a:rPr lang="ru-RU" sz="3200" dirty="0" smtClean="0"/>
              <a:t>Модификация программ учебных предметов</a:t>
            </a:r>
          </a:p>
        </p:txBody>
      </p:sp>
      <p:sp>
        <p:nvSpPr>
          <p:cNvPr id="54275" name="Rectangle 3"/>
          <p:cNvSpPr>
            <a:spLocks noGrp="1" noChangeArrowheads="1"/>
          </p:cNvSpPr>
          <p:nvPr>
            <p:ph type="body" idx="1"/>
          </p:nvPr>
        </p:nvSpPr>
        <p:spPr>
          <a:xfrm>
            <a:off x="1035170" y="1385047"/>
            <a:ext cx="10547230" cy="5472953"/>
          </a:xfrm>
        </p:spPr>
        <p:txBody>
          <a:bodyPr>
            <a:normAutofit/>
          </a:bodyPr>
          <a:lstStyle/>
          <a:p>
            <a:pPr algn="just" eaLnBrk="1" hangingPunct="1">
              <a:lnSpc>
                <a:spcPct val="80000"/>
              </a:lnSpc>
              <a:buFont typeface="Wingdings" pitchFamily="2" charset="2"/>
              <a:buNone/>
              <a:defRPr/>
            </a:pPr>
            <a:r>
              <a:rPr lang="ru-RU" sz="1800" dirty="0" smtClean="0"/>
              <a:t>      </a:t>
            </a:r>
            <a:r>
              <a:rPr lang="ru-RU" sz="2400" i="1" u="sng" dirty="0" smtClean="0"/>
              <a:t>При составлении адаптированной образовательной программы  по общеобразовательным предметам для детей с особыми образовательными потребностями необходимо предусмотреть:</a:t>
            </a:r>
          </a:p>
          <a:p>
            <a:pPr algn="just" eaLnBrk="1" hangingPunct="1">
              <a:lnSpc>
                <a:spcPct val="80000"/>
              </a:lnSpc>
              <a:defRPr/>
            </a:pPr>
            <a:r>
              <a:rPr lang="ru-RU" sz="2400" dirty="0" smtClean="0"/>
              <a:t>частичное выполнение общей учебной программы в соответствии с возможностями учащегося, снизить объем и глубину изучаемого материала;</a:t>
            </a:r>
            <a:br>
              <a:rPr lang="ru-RU" sz="2400" dirty="0" smtClean="0"/>
            </a:br>
            <a:r>
              <a:rPr lang="ru-RU" sz="2400" dirty="0" smtClean="0"/>
              <a:t>пересмотреть учебные достижения по каждому предмету</a:t>
            </a:r>
          </a:p>
          <a:p>
            <a:pPr algn="just" eaLnBrk="1" hangingPunct="1">
              <a:lnSpc>
                <a:spcPct val="80000"/>
              </a:lnSpc>
              <a:defRPr/>
            </a:pPr>
            <a:r>
              <a:rPr lang="ru-RU" sz="2400" dirty="0" smtClean="0"/>
              <a:t>требования к достижениям должны быть четко сформулированы;</a:t>
            </a:r>
          </a:p>
          <a:p>
            <a:pPr algn="just" eaLnBrk="1" hangingPunct="1">
              <a:lnSpc>
                <a:spcPct val="80000"/>
              </a:lnSpc>
              <a:defRPr/>
            </a:pPr>
            <a:r>
              <a:rPr lang="ru-RU" sz="2400" dirty="0" smtClean="0"/>
              <a:t>снизить требования к усвоению второстепенного материала, оставив неизменными требования к основному материалу учебного курса;</a:t>
            </a:r>
          </a:p>
          <a:p>
            <a:pPr algn="just" eaLnBrk="1" hangingPunct="1">
              <a:lnSpc>
                <a:spcPct val="80000"/>
              </a:lnSpc>
              <a:defRPr/>
            </a:pPr>
            <a:r>
              <a:rPr lang="ru-RU" sz="2400" dirty="0" smtClean="0"/>
              <a:t>определить время, необходимое для изучения каждой темы;</a:t>
            </a:r>
          </a:p>
          <a:p>
            <a:pPr algn="just" eaLnBrk="1" hangingPunct="1">
              <a:lnSpc>
                <a:spcPct val="80000"/>
              </a:lnSpc>
              <a:defRPr/>
            </a:pPr>
            <a:r>
              <a:rPr lang="ru-RU" sz="2400" dirty="0" smtClean="0"/>
              <a:t>предусмотреть, в случае необходимости, пропедевтические периоды. </a:t>
            </a:r>
          </a:p>
          <a:p>
            <a:pPr algn="just" eaLnBrk="1" hangingPunct="1">
              <a:lnSpc>
                <a:spcPct val="80000"/>
              </a:lnSpc>
              <a:defRPr/>
            </a:pPr>
            <a:endParaRPr lang="ru-RU" sz="2000" dirty="0" smtClean="0"/>
          </a:p>
        </p:txBody>
      </p:sp>
    </p:spTree>
    <p:extLst>
      <p:ext uri="{BB962C8B-B14F-4D97-AF65-F5344CB8AC3E}">
        <p14:creationId xmlns:p14="http://schemas.microsoft.com/office/powerpoint/2010/main" val="34978661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defRPr/>
            </a:pPr>
            <a:r>
              <a:rPr lang="ru-RU" sz="3600" dirty="0" smtClean="0"/>
              <a:t>Модификация учебных пособий</a:t>
            </a:r>
          </a:p>
        </p:txBody>
      </p:sp>
      <p:sp>
        <p:nvSpPr>
          <p:cNvPr id="53251" name="Rectangle 3"/>
          <p:cNvSpPr>
            <a:spLocks noGrp="1" noChangeArrowheads="1"/>
          </p:cNvSpPr>
          <p:nvPr>
            <p:ph type="body" idx="1"/>
          </p:nvPr>
        </p:nvSpPr>
        <p:spPr>
          <a:xfrm>
            <a:off x="797859" y="3261100"/>
            <a:ext cx="10972800" cy="1754654"/>
          </a:xfrm>
        </p:spPr>
        <p:txBody>
          <a:bodyPr/>
          <a:lstStyle/>
          <a:p>
            <a:pPr algn="just" eaLnBrk="1" hangingPunct="1">
              <a:buFont typeface="Symbol" pitchFamily="18" charset="2"/>
              <a:buChar char=""/>
              <a:defRPr/>
            </a:pPr>
            <a:r>
              <a:rPr lang="ru-RU" sz="3200" dirty="0" smtClean="0"/>
              <a:t>Обеспечение двухуровневыми учебниками и /или рабочими тетрадями или дополнительной учебной тетрадью с упрощенным содержанием.</a:t>
            </a:r>
          </a:p>
          <a:p>
            <a:pPr eaLnBrk="1" hangingPunct="1">
              <a:defRPr/>
            </a:pPr>
            <a:endParaRPr lang="ru-RU" dirty="0" smtClean="0"/>
          </a:p>
        </p:txBody>
      </p:sp>
    </p:spTree>
    <p:extLst>
      <p:ext uri="{BB962C8B-B14F-4D97-AF65-F5344CB8AC3E}">
        <p14:creationId xmlns:p14="http://schemas.microsoft.com/office/powerpoint/2010/main" val="1824417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993693" y="192789"/>
            <a:ext cx="9390150" cy="1280890"/>
          </a:xfrm>
        </p:spPr>
        <p:txBody>
          <a:bodyPr/>
          <a:lstStyle/>
          <a:p>
            <a:pPr eaLnBrk="1" hangingPunct="1">
              <a:defRPr/>
            </a:pPr>
            <a:r>
              <a:rPr lang="ru-RU" sz="3600" dirty="0" smtClean="0"/>
              <a:t>Методическая поддержка работы с учебником</a:t>
            </a:r>
          </a:p>
        </p:txBody>
      </p:sp>
      <p:sp>
        <p:nvSpPr>
          <p:cNvPr id="56323" name="Rectangle 3"/>
          <p:cNvSpPr>
            <a:spLocks noGrp="1" noChangeArrowheads="1"/>
          </p:cNvSpPr>
          <p:nvPr>
            <p:ph type="body" idx="1"/>
          </p:nvPr>
        </p:nvSpPr>
        <p:spPr>
          <a:xfrm>
            <a:off x="609600" y="1600200"/>
            <a:ext cx="10972800" cy="5029200"/>
          </a:xfrm>
        </p:spPr>
        <p:txBody>
          <a:bodyPr/>
          <a:lstStyle/>
          <a:p>
            <a:pPr eaLnBrk="1" hangingPunct="1">
              <a:lnSpc>
                <a:spcPct val="90000"/>
              </a:lnSpc>
              <a:defRPr/>
            </a:pPr>
            <a:r>
              <a:rPr lang="ru-RU" sz="2400" dirty="0" smtClean="0"/>
              <a:t>предоставление учащимся краткого содержания изучаемой главы учебника;</a:t>
            </a:r>
          </a:p>
          <a:p>
            <a:pPr eaLnBrk="1" hangingPunct="1">
              <a:lnSpc>
                <a:spcPct val="90000"/>
              </a:lnSpc>
              <a:defRPr/>
            </a:pPr>
            <a:r>
              <a:rPr lang="ru-RU" sz="2400" dirty="0" smtClean="0"/>
              <a:t>маркировка важной для учащихся  с ОВЗ информации;</a:t>
            </a:r>
          </a:p>
          <a:p>
            <a:pPr eaLnBrk="1" hangingPunct="1">
              <a:lnSpc>
                <a:spcPct val="90000"/>
              </a:lnSpc>
              <a:defRPr/>
            </a:pPr>
            <a:r>
              <a:rPr lang="ru-RU" sz="2400" dirty="0" smtClean="0"/>
              <a:t>предоставление списка слов и оборотов речи, потенциально непонятных учащемуся с ОВЗ, с пояснениями, иллюстрациями, синонимическими заменами;</a:t>
            </a:r>
          </a:p>
          <a:p>
            <a:pPr eaLnBrk="1" hangingPunct="1">
              <a:lnSpc>
                <a:spcPct val="90000"/>
              </a:lnSpc>
              <a:defRPr/>
            </a:pPr>
            <a:r>
              <a:rPr lang="ru-RU" sz="2400" dirty="0" smtClean="0"/>
              <a:t>обеспечение дополнительными материалами, компенсирующими недостаточный личный опыт ученика с ОВЗ, значимый для  изучения данного предмета;</a:t>
            </a:r>
          </a:p>
          <a:p>
            <a:pPr eaLnBrk="1" hangingPunct="1">
              <a:lnSpc>
                <a:spcPct val="90000"/>
              </a:lnSpc>
              <a:defRPr/>
            </a:pPr>
            <a:r>
              <a:rPr lang="ru-RU" sz="2400" dirty="0" smtClean="0"/>
              <a:t>разработка и использование вспомогательных учебных электронных ресурсов к отдельным темам и разделам учебника.</a:t>
            </a:r>
          </a:p>
          <a:p>
            <a:pPr eaLnBrk="1" hangingPunct="1">
              <a:lnSpc>
                <a:spcPct val="90000"/>
              </a:lnSpc>
              <a:defRPr/>
            </a:pPr>
            <a:endParaRPr lang="ru-RU" sz="2400" dirty="0" smtClean="0"/>
          </a:p>
        </p:txBody>
      </p:sp>
    </p:spTree>
    <p:extLst>
      <p:ext uri="{BB962C8B-B14F-4D97-AF65-F5344CB8AC3E}">
        <p14:creationId xmlns:p14="http://schemas.microsoft.com/office/powerpoint/2010/main" val="1037822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883391" y="624110"/>
            <a:ext cx="9621221" cy="1509490"/>
          </a:xfrm>
        </p:spPr>
        <p:txBody>
          <a:bodyPr>
            <a:normAutofit fontScale="90000"/>
          </a:bodyPr>
          <a:lstStyle/>
          <a:p>
            <a:pPr indent="442913">
              <a:spcBef>
                <a:spcPts val="0"/>
              </a:spcBef>
            </a:pPr>
            <a:r>
              <a:rPr lang="ru-RU" dirty="0"/>
              <a:t>Инклюзивное </a:t>
            </a:r>
            <a:r>
              <a:rPr lang="ru-RU" dirty="0" smtClean="0"/>
              <a:t>образование </a:t>
            </a:r>
            <a:r>
              <a:rPr lang="ru-RU" b="1" dirty="0" smtClean="0"/>
              <a:t>— </a:t>
            </a:r>
            <a:r>
              <a:rPr lang="ru-RU" sz="2000" dirty="0" smtClean="0"/>
              <a:t>обеспечение равного доступа к образованию для всех обучающихся с учетом разнообразия </a:t>
            </a:r>
            <a:r>
              <a:rPr lang="ru-RU" sz="2000" dirty="0"/>
              <a:t>особых образовательных потребностей и </a:t>
            </a:r>
            <a:r>
              <a:rPr lang="ru-RU" sz="2000" dirty="0" smtClean="0"/>
              <a:t>индивидуальных </a:t>
            </a:r>
            <a:r>
              <a:rPr lang="ru-RU" sz="2000" dirty="0"/>
              <a:t>возможностей.</a:t>
            </a:r>
            <a:br>
              <a:rPr lang="ru-RU" sz="2000" dirty="0"/>
            </a:br>
            <a:endParaRPr lang="ru-RU" sz="2000" dirty="0"/>
          </a:p>
        </p:txBody>
      </p:sp>
      <p:sp>
        <p:nvSpPr>
          <p:cNvPr id="7" name="Объект 6"/>
          <p:cNvSpPr>
            <a:spLocks noGrp="1"/>
          </p:cNvSpPr>
          <p:nvPr>
            <p:ph idx="1"/>
          </p:nvPr>
        </p:nvSpPr>
        <p:spPr>
          <a:xfrm>
            <a:off x="2111540" y="2151796"/>
            <a:ext cx="8915400" cy="4385481"/>
          </a:xfrm>
        </p:spPr>
        <p:txBody>
          <a:bodyPr>
            <a:normAutofit/>
          </a:bodyPr>
          <a:lstStyle/>
          <a:p>
            <a:r>
              <a:rPr lang="ru-RU" sz="2200" dirty="0" smtClean="0"/>
              <a:t>Глухие, слабослышащие, позднооглохшие</a:t>
            </a:r>
            <a:r>
              <a:rPr lang="ru-RU" sz="2200" dirty="0"/>
              <a:t>;</a:t>
            </a:r>
          </a:p>
          <a:p>
            <a:r>
              <a:rPr lang="ru-RU" sz="2200" dirty="0" smtClean="0"/>
              <a:t>Незрячие, слабовидящие</a:t>
            </a:r>
            <a:r>
              <a:rPr lang="ru-RU" sz="2200" dirty="0"/>
              <a:t>;</a:t>
            </a:r>
          </a:p>
          <a:p>
            <a:r>
              <a:rPr lang="ru-RU" sz="2200" dirty="0" smtClean="0"/>
              <a:t>Лица  </a:t>
            </a:r>
            <a:r>
              <a:rPr lang="ru-RU" sz="2200" dirty="0"/>
              <a:t>с тяжелыми нарушениями речи;</a:t>
            </a:r>
          </a:p>
          <a:p>
            <a:r>
              <a:rPr lang="ru-RU" sz="2200" dirty="0" smtClean="0"/>
              <a:t>Лица  </a:t>
            </a:r>
            <a:r>
              <a:rPr lang="ru-RU" sz="2200" dirty="0"/>
              <a:t>с нарушениями функций </a:t>
            </a:r>
            <a:r>
              <a:rPr lang="ru-RU" sz="2200" dirty="0" smtClean="0"/>
              <a:t>опорно-двигательного аппарата</a:t>
            </a:r>
            <a:r>
              <a:rPr lang="ru-RU" sz="2200" dirty="0"/>
              <a:t>;</a:t>
            </a:r>
          </a:p>
          <a:p>
            <a:r>
              <a:rPr lang="ru-RU" sz="2200" dirty="0" smtClean="0"/>
              <a:t>Дети  </a:t>
            </a:r>
            <a:r>
              <a:rPr lang="ru-RU" sz="2200" dirty="0"/>
              <a:t>с задержкой психического развития;</a:t>
            </a:r>
          </a:p>
          <a:p>
            <a:r>
              <a:rPr lang="ru-RU" sz="2200" dirty="0" smtClean="0"/>
              <a:t>Лица  </a:t>
            </a:r>
            <a:r>
              <a:rPr lang="ru-RU" sz="2200" dirty="0"/>
              <a:t>с нарушением интеллекта;</a:t>
            </a:r>
          </a:p>
          <a:p>
            <a:r>
              <a:rPr lang="ru-RU" sz="2200" dirty="0" smtClean="0"/>
              <a:t>Лица  </a:t>
            </a:r>
            <a:r>
              <a:rPr lang="ru-RU" sz="2200" dirty="0"/>
              <a:t>с нарушениями эмоционально-волевой сферы;</a:t>
            </a:r>
          </a:p>
          <a:p>
            <a:r>
              <a:rPr lang="ru-RU" sz="2200" dirty="0" smtClean="0"/>
              <a:t>Лица  </a:t>
            </a:r>
            <a:r>
              <a:rPr lang="ru-RU" sz="2200" dirty="0"/>
              <a:t>со сложными недостатками развития</a:t>
            </a:r>
            <a:r>
              <a:rPr lang="ru-RU" dirty="0"/>
              <a:t>.</a:t>
            </a:r>
          </a:p>
        </p:txBody>
      </p:sp>
    </p:spTree>
    <p:extLst>
      <p:ext uri="{BB962C8B-B14F-4D97-AF65-F5344CB8AC3E}">
        <p14:creationId xmlns:p14="http://schemas.microsoft.com/office/powerpoint/2010/main" val="2355274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724245" y="320040"/>
            <a:ext cx="8911687" cy="1280890"/>
          </a:xfrm>
        </p:spPr>
        <p:txBody>
          <a:bodyPr/>
          <a:lstStyle/>
          <a:p>
            <a:pPr eaLnBrk="1" hangingPunct="1">
              <a:defRPr/>
            </a:pPr>
            <a:r>
              <a:rPr lang="ru-RU" sz="3600" dirty="0" smtClean="0"/>
              <a:t>Модификация организации учебного пространства  в классе</a:t>
            </a:r>
          </a:p>
        </p:txBody>
      </p:sp>
      <p:sp>
        <p:nvSpPr>
          <p:cNvPr id="57347" name="Rectangle 3"/>
          <p:cNvSpPr>
            <a:spLocks noGrp="1" noChangeArrowheads="1"/>
          </p:cNvSpPr>
          <p:nvPr>
            <p:ph type="body" idx="1"/>
          </p:nvPr>
        </p:nvSpPr>
        <p:spPr>
          <a:xfrm>
            <a:off x="1184223" y="1783830"/>
            <a:ext cx="10320389" cy="4127392"/>
          </a:xfrm>
        </p:spPr>
        <p:txBody>
          <a:bodyPr>
            <a:noAutofit/>
          </a:bodyPr>
          <a:lstStyle/>
          <a:p>
            <a:pPr eaLnBrk="1" hangingPunct="1">
              <a:lnSpc>
                <a:spcPct val="80000"/>
              </a:lnSpc>
              <a:defRPr/>
            </a:pPr>
            <a:r>
              <a:rPr lang="ru-RU" sz="2400" dirty="0" smtClean="0"/>
              <a:t>расположение мебели, обеспечивающее учащимся работу индивидуально, парами, небольшими группами; обеспечение достаточного пространства для передвижения учащегося с ОВЗ;</a:t>
            </a:r>
          </a:p>
          <a:p>
            <a:pPr eaLnBrk="1" hangingPunct="1">
              <a:lnSpc>
                <a:spcPct val="80000"/>
              </a:lnSpc>
              <a:defRPr/>
            </a:pPr>
            <a:r>
              <a:rPr lang="ru-RU" sz="2400" dirty="0" smtClean="0"/>
              <a:t>наличие в классе «кабинета» для индивидуальной работы;</a:t>
            </a:r>
          </a:p>
          <a:p>
            <a:pPr eaLnBrk="1" hangingPunct="1">
              <a:lnSpc>
                <a:spcPct val="80000"/>
              </a:lnSpc>
              <a:defRPr/>
            </a:pPr>
            <a:r>
              <a:rPr lang="ru-RU" sz="2400" dirty="0" smtClean="0"/>
              <a:t>наличие индивидуальных правил работы  для учащихся с ОВЗ и уважительное отношение к этим правилам других учащихся класса;</a:t>
            </a:r>
          </a:p>
          <a:p>
            <a:pPr eaLnBrk="1" hangingPunct="1">
              <a:lnSpc>
                <a:spcPct val="80000"/>
              </a:lnSpc>
              <a:defRPr/>
            </a:pPr>
            <a:r>
              <a:rPr lang="ru-RU" sz="2400" dirty="0" smtClean="0"/>
              <a:t>поддержание тишины во время интенсивной работы, а также во время устных ответов учеников класса;</a:t>
            </a:r>
          </a:p>
          <a:p>
            <a:pPr eaLnBrk="1" hangingPunct="1">
              <a:lnSpc>
                <a:spcPct val="80000"/>
              </a:lnSpc>
              <a:defRPr/>
            </a:pPr>
            <a:r>
              <a:rPr lang="ru-RU" sz="2400" dirty="0" smtClean="0"/>
              <a:t>близость расположения учащегося с ОВЗ в классе к учителю;</a:t>
            </a:r>
          </a:p>
          <a:p>
            <a:pPr eaLnBrk="1" hangingPunct="1">
              <a:lnSpc>
                <a:spcPct val="80000"/>
              </a:lnSpc>
              <a:defRPr/>
            </a:pPr>
            <a:r>
              <a:rPr lang="ru-RU" sz="2400" dirty="0" smtClean="0"/>
              <a:t>предоставление  ученику с ОВЗ дополнительного времени (при необходимости) для выполнения задания, упражнения.</a:t>
            </a:r>
          </a:p>
          <a:p>
            <a:pPr eaLnBrk="1" hangingPunct="1">
              <a:lnSpc>
                <a:spcPct val="80000"/>
              </a:lnSpc>
              <a:defRPr/>
            </a:pPr>
            <a:endParaRPr lang="ru-RU" sz="2400" dirty="0" smtClean="0"/>
          </a:p>
        </p:txBody>
      </p:sp>
    </p:spTree>
    <p:extLst>
      <p:ext uri="{BB962C8B-B14F-4D97-AF65-F5344CB8AC3E}">
        <p14:creationId xmlns:p14="http://schemas.microsoft.com/office/powerpoint/2010/main" val="32163760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592925" y="324306"/>
            <a:ext cx="8911687" cy="1280890"/>
          </a:xfrm>
        </p:spPr>
        <p:txBody>
          <a:bodyPr/>
          <a:lstStyle/>
          <a:p>
            <a:pPr eaLnBrk="1" hangingPunct="1">
              <a:defRPr/>
            </a:pPr>
            <a:r>
              <a:rPr lang="ru-RU" sz="3600" dirty="0" smtClean="0"/>
              <a:t>Модификация способов предъявления и выполнения заданий</a:t>
            </a:r>
          </a:p>
        </p:txBody>
      </p:sp>
      <p:sp>
        <p:nvSpPr>
          <p:cNvPr id="58371" name="Rectangle 3"/>
          <p:cNvSpPr>
            <a:spLocks noGrp="1" noChangeArrowheads="1"/>
          </p:cNvSpPr>
          <p:nvPr>
            <p:ph type="body" idx="1"/>
          </p:nvPr>
        </p:nvSpPr>
        <p:spPr>
          <a:xfrm>
            <a:off x="1189293" y="1605196"/>
            <a:ext cx="10080546" cy="4037452"/>
          </a:xfrm>
        </p:spPr>
        <p:txBody>
          <a:bodyPr>
            <a:noAutofit/>
          </a:bodyPr>
          <a:lstStyle/>
          <a:p>
            <a:pPr eaLnBrk="1" hangingPunct="1">
              <a:lnSpc>
                <a:spcPct val="80000"/>
              </a:lnSpc>
              <a:defRPr/>
            </a:pPr>
            <a:r>
              <a:rPr lang="ru-RU" sz="2000" dirty="0" smtClean="0"/>
              <a:t>предъявление инструкций, указаний, как в устной, так и письменной форме;</a:t>
            </a:r>
          </a:p>
          <a:p>
            <a:pPr eaLnBrk="1" hangingPunct="1">
              <a:lnSpc>
                <a:spcPct val="80000"/>
              </a:lnSpc>
              <a:defRPr/>
            </a:pPr>
            <a:r>
              <a:rPr lang="ru-RU" sz="2000" dirty="0" smtClean="0"/>
              <a:t>неоднократное повторение инструкции, указания индивидуально учащемуся с ОВЗ;</a:t>
            </a:r>
          </a:p>
          <a:p>
            <a:pPr eaLnBrk="1" hangingPunct="1">
              <a:lnSpc>
                <a:spcPct val="80000"/>
              </a:lnSpc>
              <a:defRPr/>
            </a:pPr>
            <a:r>
              <a:rPr lang="ru-RU" sz="2000" dirty="0" smtClean="0"/>
              <a:t>объяснение материала, способа выполнения задания в малой группе;</a:t>
            </a:r>
          </a:p>
          <a:p>
            <a:pPr eaLnBrk="1" hangingPunct="1">
              <a:lnSpc>
                <a:spcPct val="80000"/>
              </a:lnSpc>
              <a:defRPr/>
            </a:pPr>
            <a:r>
              <a:rPr lang="ru-RU" sz="2000" dirty="0" smtClean="0"/>
              <a:t>выявление понимания учащимся инструкции, задания;</a:t>
            </a:r>
          </a:p>
          <a:p>
            <a:pPr eaLnBrk="1" hangingPunct="1">
              <a:lnSpc>
                <a:spcPct val="80000"/>
              </a:lnSpc>
              <a:defRPr/>
            </a:pPr>
            <a:r>
              <a:rPr lang="ru-RU" sz="2000" dirty="0" smtClean="0"/>
              <a:t>поэтапное разъяснение заданий; </a:t>
            </a:r>
          </a:p>
          <a:p>
            <a:pPr eaLnBrk="1" hangingPunct="1">
              <a:lnSpc>
                <a:spcPct val="80000"/>
              </a:lnSpc>
              <a:defRPr/>
            </a:pPr>
            <a:r>
              <a:rPr lang="ru-RU" sz="2000" dirty="0" smtClean="0"/>
              <a:t>поэтапное (пооперационное) выполнение задания  (возможно использование предметно-операционных карт);</a:t>
            </a:r>
          </a:p>
          <a:p>
            <a:pPr eaLnBrk="1" hangingPunct="1">
              <a:lnSpc>
                <a:spcPct val="80000"/>
              </a:lnSpc>
              <a:defRPr/>
            </a:pPr>
            <a:r>
              <a:rPr lang="ru-RU" sz="2000" dirty="0" smtClean="0"/>
              <a:t>демонстрация  образца выполнения задания с одновременным участием в этом процессе учащегося;</a:t>
            </a:r>
          </a:p>
          <a:p>
            <a:pPr eaLnBrk="1" hangingPunct="1">
              <a:lnSpc>
                <a:spcPct val="80000"/>
              </a:lnSpc>
              <a:defRPr/>
            </a:pPr>
            <a:r>
              <a:rPr lang="ru-RU" sz="2000" dirty="0" smtClean="0"/>
              <a:t>выполнение задания в парах: обычный ученик – ученик с ОВЗ;</a:t>
            </a:r>
          </a:p>
          <a:p>
            <a:pPr eaLnBrk="1" hangingPunct="1">
              <a:lnSpc>
                <a:spcPct val="80000"/>
              </a:lnSpc>
              <a:defRPr/>
            </a:pPr>
            <a:r>
              <a:rPr lang="ru-RU" sz="2000" dirty="0" smtClean="0"/>
              <a:t>выполнение задания в малой группе, где ученик с ОВЗ выполняет ту часть общего задания, которое для него посильна;</a:t>
            </a:r>
          </a:p>
          <a:p>
            <a:pPr eaLnBrk="1" hangingPunct="1">
              <a:lnSpc>
                <a:spcPct val="80000"/>
              </a:lnSpc>
              <a:defRPr/>
            </a:pPr>
            <a:r>
              <a:rPr lang="ru-RU" sz="2000" dirty="0" smtClean="0"/>
              <a:t>индивидуальное выполнение задания, имеющего коррекционную направленность.</a:t>
            </a:r>
          </a:p>
          <a:p>
            <a:pPr eaLnBrk="1" hangingPunct="1">
              <a:lnSpc>
                <a:spcPct val="80000"/>
              </a:lnSpc>
              <a:defRPr/>
            </a:pPr>
            <a:endParaRPr lang="ru-RU" sz="2000" dirty="0" smtClean="0"/>
          </a:p>
        </p:txBody>
      </p:sp>
    </p:spTree>
    <p:extLst>
      <p:ext uri="{BB962C8B-B14F-4D97-AF65-F5344CB8AC3E}">
        <p14:creationId xmlns:p14="http://schemas.microsoft.com/office/powerpoint/2010/main" val="33220958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683895" y="189395"/>
            <a:ext cx="10508105" cy="1280890"/>
          </a:xfrm>
        </p:spPr>
        <p:txBody>
          <a:bodyPr>
            <a:normAutofit/>
          </a:bodyPr>
          <a:lstStyle/>
          <a:p>
            <a:pPr eaLnBrk="1" hangingPunct="1">
              <a:defRPr/>
            </a:pPr>
            <a:r>
              <a:rPr lang="ru-RU" sz="3600" dirty="0" smtClean="0"/>
              <a:t>Модификация контрольных и тестовых материалов, способов оценки успешности:</a:t>
            </a:r>
          </a:p>
        </p:txBody>
      </p:sp>
      <p:sp>
        <p:nvSpPr>
          <p:cNvPr id="60419" name="Rectangle 3"/>
          <p:cNvSpPr>
            <a:spLocks noGrp="1" noChangeArrowheads="1"/>
          </p:cNvSpPr>
          <p:nvPr>
            <p:ph type="body" idx="1"/>
          </p:nvPr>
        </p:nvSpPr>
        <p:spPr>
          <a:xfrm>
            <a:off x="1130092" y="1580005"/>
            <a:ext cx="10425320" cy="5074795"/>
          </a:xfrm>
        </p:spPr>
        <p:txBody>
          <a:bodyPr>
            <a:normAutofit fontScale="62500" lnSpcReduction="20000"/>
          </a:bodyPr>
          <a:lstStyle/>
          <a:p>
            <a:pPr algn="just" eaLnBrk="1" hangingPunct="1">
              <a:lnSpc>
                <a:spcPct val="120000"/>
              </a:lnSpc>
              <a:spcBef>
                <a:spcPts val="0"/>
              </a:spcBef>
              <a:defRPr/>
            </a:pPr>
            <a:r>
              <a:rPr lang="ru-RU" sz="2900" dirty="0" smtClean="0"/>
              <a:t>использование индивидуальной шкалы оценок  в соответствии с успехами и затраченными усилиями учащегося с ОВЗ (личностное оценивание, а не нормативное); </a:t>
            </a:r>
          </a:p>
          <a:p>
            <a:pPr algn="just" eaLnBrk="1" hangingPunct="1">
              <a:lnSpc>
                <a:spcPct val="120000"/>
              </a:lnSpc>
              <a:spcBef>
                <a:spcPts val="0"/>
              </a:spcBef>
              <a:defRPr/>
            </a:pPr>
            <a:r>
              <a:rPr lang="ru-RU" sz="2900" dirty="0" smtClean="0"/>
              <a:t>ежедневный анализ достижений и оценивание продвижения учащегося с ОВЗ для выведения объективной четвертной оценки;</a:t>
            </a:r>
          </a:p>
          <a:p>
            <a:pPr algn="just" eaLnBrk="1" hangingPunct="1">
              <a:lnSpc>
                <a:spcPct val="120000"/>
              </a:lnSpc>
              <a:spcBef>
                <a:spcPts val="0"/>
              </a:spcBef>
              <a:defRPr/>
            </a:pPr>
            <a:r>
              <a:rPr lang="ru-RU" sz="2900" dirty="0" smtClean="0"/>
              <a:t>разрешение переделать задание, с которым ученик не справился;</a:t>
            </a:r>
          </a:p>
          <a:p>
            <a:pPr algn="just" eaLnBrk="1" hangingPunct="1">
              <a:lnSpc>
                <a:spcPct val="120000"/>
              </a:lnSpc>
              <a:spcBef>
                <a:spcPts val="0"/>
              </a:spcBef>
              <a:defRPr/>
            </a:pPr>
            <a:r>
              <a:rPr lang="ru-RU" sz="2900" dirty="0" smtClean="0"/>
              <a:t>предоставление возможности выбора контрольного задания;</a:t>
            </a:r>
          </a:p>
          <a:p>
            <a:pPr algn="just" eaLnBrk="1" hangingPunct="1">
              <a:lnSpc>
                <a:spcPct val="120000"/>
              </a:lnSpc>
              <a:spcBef>
                <a:spcPts val="0"/>
              </a:spcBef>
              <a:defRPr/>
            </a:pPr>
            <a:r>
              <a:rPr lang="ru-RU" sz="2900" dirty="0" smtClean="0"/>
              <a:t>объяснение учащимся сущности контрольного задания в доступной для них форме (показ образца выполнения,  упрощенная формулировка задания,  разрешение выполнить пробу и пр.);</a:t>
            </a:r>
          </a:p>
          <a:p>
            <a:pPr algn="just" eaLnBrk="1" hangingPunct="1">
              <a:lnSpc>
                <a:spcPct val="120000"/>
              </a:lnSpc>
              <a:spcBef>
                <a:spcPts val="0"/>
              </a:spcBef>
              <a:defRPr/>
            </a:pPr>
            <a:r>
              <a:rPr lang="ru-RU" sz="2900" dirty="0" smtClean="0"/>
              <a:t>разрешение устных ответов по читаемым текстам;</a:t>
            </a:r>
          </a:p>
          <a:p>
            <a:pPr algn="just" eaLnBrk="1" hangingPunct="1">
              <a:lnSpc>
                <a:spcPct val="120000"/>
              </a:lnSpc>
              <a:spcBef>
                <a:spcPts val="0"/>
              </a:spcBef>
              <a:defRPr/>
            </a:pPr>
            <a:r>
              <a:rPr lang="ru-RU" sz="2900" dirty="0" smtClean="0"/>
              <a:t>оценка содержания выполненной работы отдельно от ее правописания, аккуратности, скорости выполнения и других второстепенных показателей;</a:t>
            </a:r>
          </a:p>
          <a:p>
            <a:pPr algn="just" eaLnBrk="1" hangingPunct="1">
              <a:lnSpc>
                <a:spcPct val="120000"/>
              </a:lnSpc>
              <a:spcBef>
                <a:spcPts val="0"/>
              </a:spcBef>
              <a:defRPr/>
            </a:pPr>
            <a:r>
              <a:rPr lang="ru-RU" sz="2900" dirty="0" smtClean="0"/>
              <a:t>неограниченное время для выполнения контрольной работы, тестов;</a:t>
            </a:r>
          </a:p>
          <a:p>
            <a:pPr algn="just" eaLnBrk="1" hangingPunct="1">
              <a:lnSpc>
                <a:spcPct val="120000"/>
              </a:lnSpc>
              <a:spcBef>
                <a:spcPts val="0"/>
              </a:spcBef>
              <a:defRPr/>
            </a:pPr>
            <a:r>
              <a:rPr lang="ru-RU" sz="2900" dirty="0" smtClean="0"/>
              <a:t>предоставление ученику возможности представить выполненное задание сначала в малой группе, а затем уже перед всем классом;</a:t>
            </a:r>
          </a:p>
          <a:p>
            <a:pPr algn="just" eaLnBrk="1" hangingPunct="1">
              <a:lnSpc>
                <a:spcPct val="120000"/>
              </a:lnSpc>
              <a:spcBef>
                <a:spcPts val="0"/>
              </a:spcBef>
              <a:defRPr/>
            </a:pPr>
            <a:r>
              <a:rPr lang="ru-RU" sz="2900" dirty="0" smtClean="0"/>
              <a:t>акцентирование внимания на достижениях ученика.</a:t>
            </a:r>
          </a:p>
          <a:p>
            <a:pPr eaLnBrk="1" hangingPunct="1">
              <a:lnSpc>
                <a:spcPct val="80000"/>
              </a:lnSpc>
              <a:defRPr/>
            </a:pPr>
            <a:endParaRPr lang="ru-RU" sz="1800" dirty="0" smtClean="0"/>
          </a:p>
        </p:txBody>
      </p:sp>
    </p:spTree>
    <p:extLst>
      <p:ext uri="{BB962C8B-B14F-4D97-AF65-F5344CB8AC3E}">
        <p14:creationId xmlns:p14="http://schemas.microsoft.com/office/powerpoint/2010/main" val="29780158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005840" y="322663"/>
            <a:ext cx="11186160" cy="980357"/>
          </a:xfrm>
        </p:spPr>
        <p:txBody>
          <a:bodyPr>
            <a:noAutofit/>
          </a:bodyPr>
          <a:lstStyle/>
          <a:p>
            <a:pPr algn="ctr" eaLnBrk="1" hangingPunct="1">
              <a:spcBef>
                <a:spcPts val="0"/>
              </a:spcBef>
              <a:defRPr/>
            </a:pPr>
            <a:r>
              <a:rPr lang="ru-RU" sz="2800" dirty="0" smtClean="0"/>
              <a:t>Модификация межличностных отношений и поведения всех участников инклюзивного образовательного процесса: </a:t>
            </a:r>
          </a:p>
        </p:txBody>
      </p:sp>
      <p:sp>
        <p:nvSpPr>
          <p:cNvPr id="59395" name="Rectangle 3"/>
          <p:cNvSpPr>
            <a:spLocks noGrp="1" noChangeArrowheads="1"/>
          </p:cNvSpPr>
          <p:nvPr>
            <p:ph type="body" idx="1"/>
          </p:nvPr>
        </p:nvSpPr>
        <p:spPr>
          <a:xfrm>
            <a:off x="914401" y="1874520"/>
            <a:ext cx="10944318" cy="4983480"/>
          </a:xfrm>
        </p:spPr>
        <p:txBody>
          <a:bodyPr>
            <a:normAutofit lnSpcReduction="10000"/>
          </a:bodyPr>
          <a:lstStyle/>
          <a:p>
            <a:pPr eaLnBrk="1" hangingPunct="1">
              <a:lnSpc>
                <a:spcPct val="80000"/>
              </a:lnSpc>
              <a:defRPr/>
            </a:pPr>
            <a:r>
              <a:rPr lang="ru-RU" sz="2000" dirty="0" smtClean="0"/>
              <a:t>модификация деятельности педагогического коллектива (кооперация и сотрудничество, работа в команде, взаимопомощь, единство требований и согласованность методических подходов);</a:t>
            </a:r>
          </a:p>
          <a:p>
            <a:pPr eaLnBrk="1" hangingPunct="1">
              <a:lnSpc>
                <a:spcPct val="80000"/>
              </a:lnSpc>
              <a:defRPr/>
            </a:pPr>
            <a:r>
              <a:rPr lang="ru-RU" sz="2000" dirty="0" smtClean="0"/>
              <a:t>модификация взаимоотношений и сотрудничество школы с родителями, участие родителей в учебном процессе в качестве ассистентов, подготовка ими специальных дидактических материалов, ежедневное индивидуальное личное и виртуальное общение;</a:t>
            </a:r>
          </a:p>
          <a:p>
            <a:pPr eaLnBrk="1" hangingPunct="1">
              <a:lnSpc>
                <a:spcPct val="80000"/>
              </a:lnSpc>
              <a:defRPr/>
            </a:pPr>
            <a:r>
              <a:rPr lang="ru-RU" sz="2000" dirty="0" smtClean="0"/>
              <a:t>составление и реализация индивидуального плана коррекции поведения учащегося с ОВЗ, а также (при необходимости) обычных учащихся;</a:t>
            </a:r>
          </a:p>
          <a:p>
            <a:pPr eaLnBrk="1" hangingPunct="1">
              <a:lnSpc>
                <a:spcPct val="80000"/>
              </a:lnSpc>
              <a:defRPr/>
            </a:pPr>
            <a:r>
              <a:rPr lang="ru-RU" sz="2000" dirty="0" smtClean="0"/>
              <a:t>воспитание социально приемлемого поведения в ситуациях индивидуальной и коллективной учебной деятельности как для учащихся с нормативным развитием, так и для учащихся с ОВЗ (самостоятельное принятие решения и ответственности за это решение; умение договариваться; уступать; соблюдать очередность);</a:t>
            </a:r>
          </a:p>
          <a:p>
            <a:pPr eaLnBrk="1" hangingPunct="1">
              <a:lnSpc>
                <a:spcPct val="80000"/>
              </a:lnSpc>
              <a:defRPr/>
            </a:pPr>
            <a:r>
              <a:rPr lang="ru-RU" sz="2000" dirty="0" smtClean="0"/>
              <a:t>педагогическому персоналу  необходимо научиться избегать реакций, обусловленных чувством жалости  к ребенку с ОВЗ;</a:t>
            </a:r>
          </a:p>
          <a:p>
            <a:pPr eaLnBrk="1" hangingPunct="1">
              <a:lnSpc>
                <a:spcPct val="80000"/>
              </a:lnSpc>
              <a:defRPr/>
            </a:pPr>
            <a:r>
              <a:rPr lang="ru-RU" sz="2000" dirty="0" smtClean="0"/>
              <a:t>поощрение стремления обычных учащихся к общению, взаимодействию  с интегрированным /включенным одноклассником, к оказанию ему помощи.</a:t>
            </a:r>
          </a:p>
          <a:p>
            <a:pPr eaLnBrk="1" hangingPunct="1">
              <a:lnSpc>
                <a:spcPct val="80000"/>
              </a:lnSpc>
              <a:buFont typeface="Wingdings" pitchFamily="2" charset="2"/>
              <a:buNone/>
              <a:defRPr/>
            </a:pPr>
            <a:endParaRPr lang="ru-RU" sz="1800" dirty="0" smtClean="0"/>
          </a:p>
        </p:txBody>
      </p:sp>
    </p:spTree>
    <p:extLst>
      <p:ext uri="{BB962C8B-B14F-4D97-AF65-F5344CB8AC3E}">
        <p14:creationId xmlns:p14="http://schemas.microsoft.com/office/powerpoint/2010/main" val="18525997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8957" y="279336"/>
            <a:ext cx="10373193" cy="784966"/>
          </a:xfrm>
        </p:spPr>
        <p:txBody>
          <a:bodyPr>
            <a:noAutofit/>
          </a:bodyPr>
          <a:lstStyle/>
          <a:p>
            <a:r>
              <a:rPr lang="ru-RU" sz="2800" dirty="0" smtClean="0"/>
              <a:t>Специальные условия  организации учебного пространства для детей с ОВЗ</a:t>
            </a:r>
            <a:endParaRPr lang="ru-RU" sz="2800" dirty="0"/>
          </a:p>
        </p:txBody>
      </p:sp>
      <p:sp>
        <p:nvSpPr>
          <p:cNvPr id="3" name="Содержимое 2"/>
          <p:cNvSpPr>
            <a:spLocks noGrp="1"/>
          </p:cNvSpPr>
          <p:nvPr>
            <p:ph idx="1"/>
          </p:nvPr>
        </p:nvSpPr>
        <p:spPr>
          <a:xfrm>
            <a:off x="974361" y="1424065"/>
            <a:ext cx="10545242" cy="5231568"/>
          </a:xfrm>
        </p:spPr>
        <p:txBody>
          <a:bodyPr>
            <a:noAutofit/>
          </a:bodyPr>
          <a:lstStyle/>
          <a:p>
            <a:pPr algn="just"/>
            <a:r>
              <a:rPr lang="ru-RU" dirty="0" smtClean="0"/>
              <a:t>безопасное предметное наполнение помещения (свободные проходы к партам, входным дверям, отсутствие выступающих углов и т. п.);</a:t>
            </a:r>
          </a:p>
          <a:p>
            <a:pPr algn="just"/>
            <a:r>
              <a:rPr lang="ru-RU" dirty="0" smtClean="0"/>
              <a:t>оборудование специальными приспособлениями в соответствии с особыми образовательными потребностями детей с ОВЗ;</a:t>
            </a:r>
          </a:p>
          <a:p>
            <a:pPr algn="just"/>
            <a:r>
              <a:rPr lang="ru-RU" dirty="0" smtClean="0"/>
              <a:t>свободный доступ естественного света в помещения, использование жалюзи, позволяющих регулировать световой поток;</a:t>
            </a:r>
          </a:p>
          <a:p>
            <a:pPr algn="just"/>
            <a:r>
              <a:rPr lang="ru-RU" dirty="0" smtClean="0"/>
              <a:t>равномерное, рассеивающееся по всей поверхности рабочей зоны освещение в помещениях;</a:t>
            </a:r>
          </a:p>
          <a:p>
            <a:pPr algn="just"/>
            <a:r>
              <a:rPr lang="ru-RU" dirty="0" smtClean="0"/>
              <a:t>устранение факторов, негативно влияющих на состояние детей с ОВЗ;</a:t>
            </a:r>
          </a:p>
          <a:p>
            <a:pPr algn="just"/>
            <a:r>
              <a:rPr lang="ru-RU" dirty="0" smtClean="0"/>
              <a:t>наличие невербальных средств коммуникации, таких как графические/печатные изображения (тематические наборы фотографий, рисунков, пиктограмм, составленные из них индивидуальные коммуникативные альбомы);</a:t>
            </a:r>
          </a:p>
          <a:p>
            <a:pPr algn="just"/>
            <a:r>
              <a:rPr lang="ru-RU" dirty="0" smtClean="0"/>
              <a:t>наличие технических средств, созданных с учетом особых образовательных потребностей, обучающихся с ОВЗ (компьютеров, баз данных, коммуникационных каналов, программных продуктов); службами поддержки применения информационно-коммуникативных технологий (ИКТ).</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8683" y="294326"/>
            <a:ext cx="9480940" cy="1280890"/>
          </a:xfrm>
        </p:spPr>
        <p:txBody>
          <a:bodyPr>
            <a:normAutofit fontScale="90000"/>
          </a:bodyPr>
          <a:lstStyle/>
          <a:p>
            <a:r>
              <a:rPr lang="ru-RU" b="1" i="1" dirty="0" smtClean="0"/>
              <a:t>Особые образовательные потребности детей с нарушениями слуха выражаются: </a:t>
            </a:r>
            <a:endParaRPr lang="ru-RU" dirty="0"/>
          </a:p>
        </p:txBody>
      </p:sp>
      <p:sp>
        <p:nvSpPr>
          <p:cNvPr id="3" name="Содержимое 2"/>
          <p:cNvSpPr>
            <a:spLocks noGrp="1"/>
          </p:cNvSpPr>
          <p:nvPr>
            <p:ph idx="1"/>
          </p:nvPr>
        </p:nvSpPr>
        <p:spPr>
          <a:xfrm>
            <a:off x="1005840" y="1485900"/>
            <a:ext cx="10498772" cy="4425322"/>
          </a:xfrm>
        </p:spPr>
        <p:txBody>
          <a:bodyPr>
            <a:noAutofit/>
          </a:bodyPr>
          <a:lstStyle/>
          <a:p>
            <a:pPr algn="just"/>
            <a:r>
              <a:rPr lang="ru-RU" sz="2400" dirty="0" smtClean="0"/>
              <a:t>в обучении </a:t>
            </a:r>
            <a:r>
              <a:rPr lang="ru-RU" sz="2400" dirty="0" err="1" smtClean="0"/>
              <a:t>слухо-зрительному</a:t>
            </a:r>
            <a:r>
              <a:rPr lang="ru-RU" sz="2400" dirty="0" smtClean="0"/>
              <a:t> восприятию речи;</a:t>
            </a:r>
          </a:p>
          <a:p>
            <a:pPr algn="just"/>
            <a:r>
              <a:rPr lang="ru-RU" sz="2400" dirty="0" smtClean="0"/>
              <a:t>в развитии и использовании слухового восприятия в различных коммуникативных ситуациях;</a:t>
            </a:r>
          </a:p>
          <a:p>
            <a:pPr algn="just"/>
            <a:r>
              <a:rPr lang="ru-RU" sz="2400" dirty="0" smtClean="0"/>
              <a:t>в использовании различных видов коммуникации;</a:t>
            </a:r>
          </a:p>
          <a:p>
            <a:pPr algn="just"/>
            <a:r>
              <a:rPr lang="ru-RU" sz="2400" dirty="0" smtClean="0"/>
              <a:t>в совершенствовании словесно-логического мышления и словесной памяти;</a:t>
            </a:r>
          </a:p>
          <a:p>
            <a:pPr algn="just"/>
            <a:r>
              <a:rPr lang="ru-RU" sz="2400" dirty="0" smtClean="0"/>
              <a:t>в правильном формировании всех сторон устной и письменной речи;</a:t>
            </a:r>
          </a:p>
          <a:p>
            <a:pPr algn="just"/>
            <a:r>
              <a:rPr lang="ru-RU" sz="2400" dirty="0" smtClean="0"/>
              <a:t>в развитии жизненных компетенций, направленных на коммуникацию и социальную адаптацию.</a:t>
            </a:r>
            <a:endParaRPr lang="ru-RU"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4007" y="264346"/>
            <a:ext cx="10478123" cy="1280890"/>
          </a:xfrm>
        </p:spPr>
        <p:txBody>
          <a:bodyPr>
            <a:noAutofit/>
          </a:bodyPr>
          <a:lstStyle/>
          <a:p>
            <a:r>
              <a:rPr lang="ru-RU" sz="2800" dirty="0" smtClean="0"/>
              <a:t>Для детей с нарушенным слухом требуется создать </a:t>
            </a:r>
            <a:r>
              <a:rPr lang="ru-RU" sz="2800" dirty="0" err="1" smtClean="0"/>
              <a:t>сенсорно-акустически</a:t>
            </a:r>
            <a:r>
              <a:rPr lang="ru-RU" sz="2800" dirty="0" smtClean="0"/>
              <a:t> доступные источники информации</a:t>
            </a:r>
            <a:endParaRPr lang="ru-RU" sz="2800" dirty="0"/>
          </a:p>
        </p:txBody>
      </p:sp>
      <p:sp>
        <p:nvSpPr>
          <p:cNvPr id="3" name="Содержимое 2"/>
          <p:cNvSpPr>
            <a:spLocks noGrp="1"/>
          </p:cNvSpPr>
          <p:nvPr>
            <p:ph idx="1"/>
          </p:nvPr>
        </p:nvSpPr>
        <p:spPr>
          <a:xfrm>
            <a:off x="1244184" y="1783830"/>
            <a:ext cx="10433154" cy="4127392"/>
          </a:xfrm>
        </p:spPr>
        <p:txBody>
          <a:bodyPr>
            <a:noAutofit/>
          </a:bodyPr>
          <a:lstStyle/>
          <a:p>
            <a:r>
              <a:rPr lang="ru-RU" sz="2000" dirty="0" smtClean="0"/>
              <a:t>удобно расположенные и доступные стенды с наглядным материалом о правилах поведения, безопасности, распорядке/режиме функционирования организации, расписании занятий и последних событиях, ближайших планах и т. д.;</a:t>
            </a:r>
          </a:p>
          <a:p>
            <a:r>
              <a:rPr lang="ru-RU" sz="2000" dirty="0" smtClean="0"/>
              <a:t>табло с «бегущей строкой» / мониторы на этажах, где может быть представлена актуальная на сегодняшний день информация;</a:t>
            </a:r>
          </a:p>
          <a:p>
            <a:r>
              <a:rPr lang="ru-RU" sz="2000" dirty="0" smtClean="0"/>
              <a:t>световая индикация начала и окончания занятий в помещениях общего пользования (залах, рекреациях, столовой, библиотеке и т. д.), что обеспечит для них ориентацию в учебном пространстве и самостоятельную организацию собственного времени;</a:t>
            </a:r>
          </a:p>
          <a:p>
            <a:r>
              <a:rPr lang="ru-RU" sz="2000" dirty="0" smtClean="0"/>
              <a:t>доступный интернет и телефон с функцией работы в режиме </a:t>
            </a:r>
            <a:r>
              <a:rPr lang="ru-RU" sz="2000" dirty="0" err="1" smtClean="0"/>
              <a:t>СМС-сообщений</a:t>
            </a:r>
            <a:r>
              <a:rPr lang="ru-RU" sz="2000" dirty="0" smtClean="0"/>
              <a:t>, предназначенный для контактов с родителями, сверстниками, учителями.</a:t>
            </a:r>
            <a:endParaRPr lang="ru-RU"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8957" y="219375"/>
            <a:ext cx="10403174" cy="1280890"/>
          </a:xfrm>
        </p:spPr>
        <p:txBody>
          <a:bodyPr>
            <a:normAutofit/>
          </a:bodyPr>
          <a:lstStyle/>
          <a:p>
            <a:r>
              <a:rPr lang="ru-RU" sz="3200" dirty="0" smtClean="0"/>
              <a:t>Организация рабочего пространства обучающегося с нарушением слуха</a:t>
            </a:r>
            <a:endParaRPr lang="ru-RU" sz="3200" dirty="0"/>
          </a:p>
        </p:txBody>
      </p:sp>
      <p:sp>
        <p:nvSpPr>
          <p:cNvPr id="3" name="Содержимое 2"/>
          <p:cNvSpPr>
            <a:spLocks noGrp="1"/>
          </p:cNvSpPr>
          <p:nvPr>
            <p:ph idx="1"/>
          </p:nvPr>
        </p:nvSpPr>
        <p:spPr>
          <a:xfrm>
            <a:off x="959370" y="1244183"/>
            <a:ext cx="10882859" cy="4607078"/>
          </a:xfrm>
        </p:spPr>
        <p:txBody>
          <a:bodyPr>
            <a:noAutofit/>
          </a:bodyPr>
          <a:lstStyle/>
          <a:p>
            <a:pPr algn="just"/>
            <a:r>
              <a:rPr lang="ru-RU" sz="1600" dirty="0" smtClean="0"/>
              <a:t>первая парта (около окна или учительского стола) с достаточным пространством вокруг, чтобы обучающийся в процессе восприятия речи имел возможность поворачиваться и </a:t>
            </a:r>
            <a:r>
              <a:rPr lang="ru-RU" sz="1600" dirty="0" err="1" smtClean="0"/>
              <a:t>слухо-зрительно</a:t>
            </a:r>
            <a:r>
              <a:rPr lang="ru-RU" sz="1600" dirty="0" smtClean="0"/>
              <a:t> воспринимать речь одноклассников.  Иногда целесообразно расположить участника так (справа/слева от педагога), чтобы его лучше слышащее ухо было максимально приближено к педагогу.</a:t>
            </a:r>
          </a:p>
          <a:p>
            <a:pPr algn="just"/>
            <a:r>
              <a:rPr lang="ru-RU" sz="1600" dirty="0" smtClean="0"/>
              <a:t>Парты можно поставить полукругом, чтобы обучающиеся  с нарушениями слуха всегда могли держать педагога в поле зрения, видеть его лицо, артикуляцию, движения рук, воспринимать информацию как </a:t>
            </a:r>
            <a:r>
              <a:rPr lang="ru-RU" sz="1600" dirty="0" err="1" smtClean="0"/>
              <a:t>слухо-зрительно</a:t>
            </a:r>
            <a:r>
              <a:rPr lang="ru-RU" sz="1600" dirty="0" smtClean="0"/>
              <a:t>, так и на слух. Кроме того, нужно, чтобы они имели возможность одновременно видеть лица большинства одноклассников. </a:t>
            </a:r>
          </a:p>
          <a:p>
            <a:pPr algn="just"/>
            <a:r>
              <a:rPr lang="ru-RU" sz="1600" dirty="0" smtClean="0"/>
              <a:t>Рабочее место ребенка с нарушенным слухом должно быть хорошо освещено, на парте предусмотрено размещение специальной конструкции, планшетной доски,  используемой при предъявлении незнакомых слов, терминов. </a:t>
            </a:r>
          </a:p>
          <a:p>
            <a:pPr algn="just"/>
            <a:r>
              <a:rPr lang="ru-RU" sz="1600" dirty="0" smtClean="0"/>
              <a:t>Если в образовательной организации обучается несколько детей с нарушением слуха, то целесообразно иметь два специальных кабинета: </a:t>
            </a:r>
          </a:p>
          <a:p>
            <a:pPr algn="just">
              <a:buNone/>
            </a:pPr>
            <a:r>
              <a:rPr lang="ru-RU" sz="1600" dirty="0" smtClean="0"/>
              <a:t>–– комнату для релаксации — место для отдыха, где ребенок может расслабиться и «отключить» слуховой и зрительный анализатор;</a:t>
            </a:r>
          </a:p>
          <a:p>
            <a:pPr algn="just">
              <a:buNone/>
            </a:pPr>
            <a:r>
              <a:rPr lang="ru-RU" sz="1600" dirty="0" smtClean="0"/>
              <a:t>–– кабинеты для коррекционно-развивающих занятий с сурдопедагогом, педагогом-психологом и учителем-логопедом. Их размер должен быть не менее 15 м2, со звукоизоляцией и оснащением разнообразной </a:t>
            </a:r>
            <a:r>
              <a:rPr lang="ru-RU" sz="1600" dirty="0" err="1" smtClean="0"/>
              <a:t>мультимедийной</a:t>
            </a:r>
            <a:r>
              <a:rPr lang="ru-RU" sz="1600" dirty="0" smtClean="0"/>
              <a:t> аппаратурой.</a:t>
            </a:r>
            <a:endParaRPr lang="ru-RU"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9364" y="187382"/>
            <a:ext cx="9580278" cy="1280890"/>
          </a:xfrm>
        </p:spPr>
        <p:txBody>
          <a:bodyPr>
            <a:normAutofit/>
          </a:bodyPr>
          <a:lstStyle/>
          <a:p>
            <a:r>
              <a:rPr lang="ru-RU" i="1" dirty="0" smtClean="0"/>
              <a:t>Особые образовательные потребности детей с нарушениями зрения</a:t>
            </a:r>
            <a:endParaRPr lang="ru-RU" dirty="0"/>
          </a:p>
        </p:txBody>
      </p:sp>
      <p:sp>
        <p:nvSpPr>
          <p:cNvPr id="3" name="Содержимое 2"/>
          <p:cNvSpPr>
            <a:spLocks noGrp="1"/>
          </p:cNvSpPr>
          <p:nvPr>
            <p:ph idx="1"/>
          </p:nvPr>
        </p:nvSpPr>
        <p:spPr>
          <a:xfrm>
            <a:off x="1588958" y="1918741"/>
            <a:ext cx="9870684" cy="4307274"/>
          </a:xfrm>
        </p:spPr>
        <p:txBody>
          <a:bodyPr>
            <a:normAutofit/>
          </a:bodyPr>
          <a:lstStyle/>
          <a:p>
            <a:r>
              <a:rPr lang="ru-RU" sz="2000" dirty="0" smtClean="0"/>
              <a:t>в создании адекватных зрительных образов;</a:t>
            </a:r>
          </a:p>
          <a:p>
            <a:r>
              <a:rPr lang="ru-RU" sz="2000" dirty="0" smtClean="0"/>
              <a:t>в развитии навыков пространственной ориентировки (в своем теле, в рабочей поверхности, в микро- и </a:t>
            </a:r>
            <a:r>
              <a:rPr lang="ru-RU" sz="2000" dirty="0" err="1" smtClean="0"/>
              <a:t>макропространстве</a:t>
            </a:r>
            <a:r>
              <a:rPr lang="ru-RU" sz="2000" dirty="0" smtClean="0"/>
              <a:t> и др.),</a:t>
            </a:r>
          </a:p>
          <a:p>
            <a:r>
              <a:rPr lang="ru-RU" sz="2000" dirty="0" smtClean="0"/>
              <a:t>в развитии мелкой и крупной моторики, координации глаз-рук;</a:t>
            </a:r>
          </a:p>
          <a:p>
            <a:r>
              <a:rPr lang="ru-RU" sz="2000" dirty="0" smtClean="0"/>
              <a:t>в формировании навыков письма и чтения, в том числе на основе рельефно-точечной системы Брайля и с применением соответствующих технических средств письма;</a:t>
            </a:r>
          </a:p>
          <a:p>
            <a:r>
              <a:rPr lang="ru-RU" sz="2000" dirty="0" smtClean="0"/>
              <a:t>в обучении пользованием соответствующими компьютерными программами</a:t>
            </a:r>
          </a:p>
          <a:p>
            <a:r>
              <a:rPr lang="ru-RU" sz="2000" dirty="0" smtClean="0"/>
              <a:t>в овладении коммуникативными и социальными навыками, в том числе ориентации в пространстве и самообслуживании.</a:t>
            </a:r>
            <a:endParaRPr lang="ru-RU"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8006" y="310212"/>
            <a:ext cx="9739312" cy="1280890"/>
          </a:xfrm>
        </p:spPr>
        <p:txBody>
          <a:bodyPr>
            <a:normAutofit fontScale="90000"/>
          </a:bodyPr>
          <a:lstStyle/>
          <a:p>
            <a:r>
              <a:rPr lang="ru-RU" dirty="0"/>
              <a:t>Рекомендации для педагогов по профилактике и преодолению трудностей в обучении у ребенка с нарушением зрения</a:t>
            </a:r>
          </a:p>
        </p:txBody>
      </p:sp>
      <p:sp>
        <p:nvSpPr>
          <p:cNvPr id="3" name="Объект 2"/>
          <p:cNvSpPr>
            <a:spLocks noGrp="1"/>
          </p:cNvSpPr>
          <p:nvPr>
            <p:ph idx="1"/>
          </p:nvPr>
        </p:nvSpPr>
        <p:spPr>
          <a:xfrm>
            <a:off x="900752" y="2133599"/>
            <a:ext cx="11000096" cy="4430973"/>
          </a:xfrm>
        </p:spPr>
        <p:txBody>
          <a:bodyPr>
            <a:normAutofit fontScale="77500" lnSpcReduction="20000"/>
          </a:bodyPr>
          <a:lstStyle/>
          <a:p>
            <a:pPr algn="just"/>
            <a:r>
              <a:rPr lang="ru-RU" dirty="0"/>
              <a:t>Рабочее место ребенка с нарушением зрения располагается в центре класса, на первой-второй парте. </a:t>
            </a:r>
            <a:r>
              <a:rPr lang="ru-RU" dirty="0" smtClean="0"/>
              <a:t>Оно должно </a:t>
            </a:r>
            <a:r>
              <a:rPr lang="ru-RU" dirty="0"/>
              <a:t>быть снабжено индивидуальным источником света (в соответствии с рекомендациями врача-офтальмолога</a:t>
            </a:r>
            <a:r>
              <a:rPr lang="ru-RU" dirty="0" smtClean="0"/>
              <a:t>)</a:t>
            </a:r>
            <a:r>
              <a:rPr lang="ru-RU" dirty="0"/>
              <a:t> Для обучающихся со светобоязнью над рабочими столами следует предусматривать раздельное включение отдельных групп светильников общего освещения.</a:t>
            </a:r>
          </a:p>
          <a:p>
            <a:pPr algn="just"/>
            <a:r>
              <a:rPr lang="ru-RU" dirty="0" smtClean="0"/>
              <a:t>Педагогу</a:t>
            </a:r>
            <a:r>
              <a:rPr lang="ru-RU" dirty="0"/>
              <a:t>, работающему с таким ребенком, рекомендуется не стоять в помещении против света, на фоне окна. В одежде педагогу рекомендуется использовать яркие цвета, которые лучше воспринимаются ребенком, имеющим зрительные нарушения. </a:t>
            </a:r>
            <a:endParaRPr lang="ru-RU" dirty="0" smtClean="0"/>
          </a:p>
          <a:p>
            <a:pPr algn="just"/>
            <a:r>
              <a:rPr lang="ru-RU" dirty="0"/>
              <a:t>В связи с тем, что темп работы детей со зрительными нарушениями замедлен, следует давать больше времени для выполнения заданий (особенно письменных</a:t>
            </a:r>
            <a:r>
              <a:rPr lang="ru-RU" dirty="0" smtClean="0"/>
              <a:t>).</a:t>
            </a:r>
          </a:p>
          <a:p>
            <a:pPr algn="just"/>
            <a:r>
              <a:rPr lang="ru-RU" dirty="0"/>
              <a:t>Рекомендуется смена видов деятельности, с использованием упражнений для снятия зрительного утомления (зрительная гимнастика), включение в учебно-воспитательный процесс динамических пауз, которые являются своеобразным отдыхом для глаз. </a:t>
            </a:r>
            <a:endParaRPr lang="ru-RU" dirty="0" smtClean="0"/>
          </a:p>
          <a:p>
            <a:pPr algn="just"/>
            <a:r>
              <a:rPr lang="ru-RU" dirty="0"/>
              <a:t>Педагог должен говорить более медленно, ставить вопросы четко, кратко, конкретно, чтобы дети могли осознать их, вдуматься в содержание. Не следует торопить их с ответом, дать 1 - 2 мин на обдумывание. </a:t>
            </a:r>
            <a:endParaRPr lang="ru-RU" dirty="0" smtClean="0"/>
          </a:p>
          <a:p>
            <a:pPr algn="just"/>
            <a:r>
              <a:rPr lang="ru-RU" dirty="0"/>
              <a:t>При проведении занятий с детьми, имеющими нарушение зрения, создаются условия для лучшего зрительного восприятия объекта, различения его цвета, формы, размещения на фоне других объектов, удаленности. </a:t>
            </a:r>
            <a:endParaRPr lang="ru-RU" dirty="0" smtClean="0"/>
          </a:p>
          <a:p>
            <a:pPr algn="just"/>
            <a:r>
              <a:rPr lang="ru-RU" dirty="0"/>
              <a:t>Трудности координации движения, несогласованность движений руки и глаза при нарушениях зрения замедляют темп выполнения заданий, связанных с предметно-практической деятельностью, поэтому при выполнении графических заданий должна оцениваться не точность, а правильность выполнения задания. </a:t>
            </a:r>
          </a:p>
        </p:txBody>
      </p:sp>
    </p:spTree>
    <p:extLst>
      <p:ext uri="{BB962C8B-B14F-4D97-AF65-F5344CB8AC3E}">
        <p14:creationId xmlns:p14="http://schemas.microsoft.com/office/powerpoint/2010/main" val="2373486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Психолого-медико-педагогический консилиум (</a:t>
            </a:r>
            <a:r>
              <a:rPr lang="ru-RU" b="1" i="1" dirty="0" err="1"/>
              <a:t>ПМПк</a:t>
            </a:r>
            <a:r>
              <a:rPr lang="ru-RU" b="1" i="1" dirty="0"/>
              <a:t>) школы/детского сада</a:t>
            </a:r>
            <a:r>
              <a:rPr lang="ru-RU" dirty="0"/>
              <a:t/>
            </a:r>
            <a:br>
              <a:rPr lang="ru-RU" dirty="0"/>
            </a:br>
            <a:endParaRPr lang="ru-RU" dirty="0"/>
          </a:p>
        </p:txBody>
      </p:sp>
      <p:sp>
        <p:nvSpPr>
          <p:cNvPr id="3" name="Объект 2"/>
          <p:cNvSpPr>
            <a:spLocks noGrp="1"/>
          </p:cNvSpPr>
          <p:nvPr>
            <p:ph idx="1"/>
          </p:nvPr>
        </p:nvSpPr>
        <p:spPr>
          <a:xfrm>
            <a:off x="1397479" y="1863306"/>
            <a:ext cx="10107133" cy="4710022"/>
          </a:xfrm>
        </p:spPr>
        <p:txBody>
          <a:bodyPr>
            <a:normAutofit lnSpcReduction="10000"/>
          </a:bodyPr>
          <a:lstStyle/>
          <a:p>
            <a:pPr marL="0" indent="0" algn="just">
              <a:buNone/>
            </a:pPr>
            <a:r>
              <a:rPr lang="ru-RU" b="1" i="1" dirty="0" smtClean="0"/>
              <a:t>Психолого-медико-педагогический </a:t>
            </a:r>
            <a:r>
              <a:rPr lang="ru-RU" b="1" i="1" dirty="0"/>
              <a:t>консилиум это </a:t>
            </a:r>
            <a:r>
              <a:rPr lang="ru-RU" b="1" i="1" dirty="0" smtClean="0"/>
              <a:t>постоянно действующий</a:t>
            </a:r>
            <a:r>
              <a:rPr lang="ru-RU" b="1" i="1" dirty="0"/>
              <a:t>, объединенный общими целями, </a:t>
            </a:r>
            <a:r>
              <a:rPr lang="ru-RU" b="1" i="1" dirty="0" smtClean="0"/>
              <a:t>скоординированный коллектив </a:t>
            </a:r>
            <a:r>
              <a:rPr lang="ru-RU" b="1" i="1" dirty="0"/>
              <a:t>специалистов, реализующий </a:t>
            </a:r>
            <a:r>
              <a:rPr lang="ru-RU" b="1" i="1" dirty="0" smtClean="0"/>
              <a:t>психолого-педагогическое сопровождение </a:t>
            </a:r>
            <a:r>
              <a:rPr lang="ru-RU" b="1" i="1" dirty="0"/>
              <a:t>ребенка с ОВЗ в соответствии с </a:t>
            </a:r>
            <a:r>
              <a:rPr lang="ru-RU" b="1" i="1" dirty="0" smtClean="0"/>
              <a:t>индивидуальной образовательной </a:t>
            </a:r>
            <a:r>
              <a:rPr lang="ru-RU" b="1" i="1" dirty="0"/>
              <a:t>программой, а также осуществляющий </a:t>
            </a:r>
            <a:r>
              <a:rPr lang="ru-RU" b="1" i="1" dirty="0" smtClean="0"/>
              <a:t>сопровождение </a:t>
            </a:r>
            <a:r>
              <a:rPr lang="ru-RU" b="1" i="1" dirty="0"/>
              <a:t>всех субъектов инклюзивной образовательной среды</a:t>
            </a:r>
            <a:r>
              <a:rPr lang="ru-RU" b="1" i="1" dirty="0" smtClean="0"/>
              <a:t>.</a:t>
            </a:r>
          </a:p>
          <a:p>
            <a:pPr marL="0" indent="0" algn="just">
              <a:buNone/>
            </a:pPr>
            <a:endParaRPr lang="ru-RU" dirty="0" smtClean="0"/>
          </a:p>
          <a:p>
            <a:pPr algn="just"/>
            <a:r>
              <a:rPr lang="ru-RU" dirty="0"/>
              <a:t>	Регламент деятельности и необходимая документация Психолого- медико-педагогического консилиума образовательной организации определяются </a:t>
            </a:r>
            <a:r>
              <a:rPr lang="ru-RU" b="1" dirty="0"/>
              <a:t>инструктивным письмом Министерства образования Российской федерации от 27. 03.2000 №27/901-6 «О психолого- медико-педагогическом консилиуме (</a:t>
            </a:r>
            <a:r>
              <a:rPr lang="ru-RU" b="1" dirty="0" err="1"/>
              <a:t>ПМПк</a:t>
            </a:r>
            <a:r>
              <a:rPr lang="ru-RU" b="1" dirty="0"/>
              <a:t>) образовательного учреждения»</a:t>
            </a:r>
            <a:r>
              <a:rPr lang="ru-RU" dirty="0"/>
              <a:t> и утверждается приказом руководителя ОО</a:t>
            </a:r>
            <a:r>
              <a:rPr lang="ru-RU" dirty="0" smtClean="0"/>
              <a:t>.</a:t>
            </a:r>
          </a:p>
          <a:p>
            <a:pPr marL="0" indent="0" algn="just">
              <a:buNone/>
            </a:pPr>
            <a:endParaRPr lang="ru-RU" dirty="0"/>
          </a:p>
          <a:p>
            <a:pPr algn="just"/>
            <a:r>
              <a:rPr lang="ru-RU" dirty="0"/>
              <a:t>Специалисты </a:t>
            </a:r>
            <a:r>
              <a:rPr lang="ru-RU" dirty="0" err="1"/>
              <a:t>ПМПк</a:t>
            </a:r>
            <a:r>
              <a:rPr lang="ru-RU" dirty="0"/>
              <a:t> в своей деятельности руководствуются рекомендациями психолого-медико-педагогической комиссии (ПМПК).</a:t>
            </a:r>
          </a:p>
          <a:p>
            <a:pPr marL="0" indent="0">
              <a:buNone/>
            </a:pPr>
            <a:endParaRPr lang="ru-RU" dirty="0"/>
          </a:p>
          <a:p>
            <a:endParaRPr lang="ru-RU" dirty="0"/>
          </a:p>
        </p:txBody>
      </p:sp>
    </p:spTree>
    <p:extLst>
      <p:ext uri="{BB962C8B-B14F-4D97-AF65-F5344CB8AC3E}">
        <p14:creationId xmlns:p14="http://schemas.microsoft.com/office/powerpoint/2010/main" val="342229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3948" y="189394"/>
            <a:ext cx="10268261" cy="1384573"/>
          </a:xfrm>
        </p:spPr>
        <p:txBody>
          <a:bodyPr>
            <a:normAutofit/>
          </a:bodyPr>
          <a:lstStyle/>
          <a:p>
            <a:r>
              <a:rPr lang="ru-RU" sz="2800" dirty="0" smtClean="0"/>
              <a:t>Для </a:t>
            </a:r>
            <a:r>
              <a:rPr lang="ru-RU" sz="2800" i="1" dirty="0" smtClean="0"/>
              <a:t>обучающихся с нарушениями зрения необходимо обеспечить наличие различных </a:t>
            </a:r>
            <a:r>
              <a:rPr lang="ru-RU" sz="2800" dirty="0" smtClean="0"/>
              <a:t>зрительных ориентиров в здании и прилегающей территории</a:t>
            </a:r>
            <a:endParaRPr lang="ru-RU" sz="2800" dirty="0"/>
          </a:p>
        </p:txBody>
      </p:sp>
      <p:sp>
        <p:nvSpPr>
          <p:cNvPr id="3" name="Содержимое 2"/>
          <p:cNvSpPr>
            <a:spLocks noGrp="1"/>
          </p:cNvSpPr>
          <p:nvPr>
            <p:ph idx="1"/>
          </p:nvPr>
        </p:nvSpPr>
        <p:spPr>
          <a:xfrm>
            <a:off x="854438" y="2008681"/>
            <a:ext cx="11077731" cy="4452079"/>
          </a:xfrm>
        </p:spPr>
        <p:txBody>
          <a:bodyPr>
            <a:normAutofit fontScale="85000" lnSpcReduction="10000"/>
          </a:bodyPr>
          <a:lstStyle/>
          <a:p>
            <a:pPr algn="just"/>
            <a:r>
              <a:rPr lang="ru-RU" dirty="0" smtClean="0"/>
              <a:t>стрелочные указатели, показывающие направление, в котором следует идти до указанного на них номера корпуса, их устанавливают на расстоянии 500 мм от входной двери справа на высоте, удобной для слабовидящих. Номер наносится черной краской на белом фоне — габаритные размеры: 700х500 мм, толщина линий шрифта — 30 мм;</a:t>
            </a:r>
          </a:p>
          <a:p>
            <a:pPr algn="just"/>
            <a:r>
              <a:rPr lang="ru-RU" dirty="0" smtClean="0"/>
              <a:t>если входные двери в здании стеклянные, их на определенной высоте обозначают двумя горизонтальными полосами шириной 400 мм каждая: верхняя полоса — красного цвета, нижняя полоса — желтого. Нижняя кромка желтой полосы должна быть на высоте 500 мм от уровня пола. </a:t>
            </a:r>
          </a:p>
          <a:p>
            <a:pPr algn="just"/>
            <a:r>
              <a:rPr lang="ru-RU" dirty="0" smtClean="0"/>
              <a:t>поэтажные планы, которые висят у входа на каждый этаж;</a:t>
            </a:r>
          </a:p>
          <a:p>
            <a:pPr algn="just"/>
            <a:r>
              <a:rPr lang="ru-RU" dirty="0" smtClean="0"/>
              <a:t>указатели направления к различным аудиториям (классам), кабинетам, служебным помещениям, установленные на всех этажах учебных корпусов; </a:t>
            </a:r>
          </a:p>
          <a:p>
            <a:pPr algn="just"/>
            <a:r>
              <a:rPr lang="ru-RU" dirty="0" smtClean="0"/>
              <a:t>таблички размером 500х150 мм с надписанными номерами аудиторий, названиями учебных кабинетов, кабинетов должностных лиц, которые крепятся на стене со стороны дверной ручки на высоте 1,6–1,7 м, текст выполняется на белом фоне черным цветом, толщина линий — 10 мм.</a:t>
            </a:r>
          </a:p>
          <a:p>
            <a:pPr algn="just"/>
            <a:r>
              <a:rPr lang="ru-RU" dirty="0" smtClean="0"/>
              <a:t>окружающее </a:t>
            </a:r>
            <a:r>
              <a:rPr lang="ru-RU" dirty="0" err="1" smtClean="0"/>
              <a:t>пространствообразовательной</a:t>
            </a:r>
            <a:r>
              <a:rPr lang="ru-RU" dirty="0" smtClean="0"/>
              <a:t> организации, в частности переходы через проезжую часть улицы, было обеспечено </a:t>
            </a:r>
            <a:r>
              <a:rPr lang="ru-RU" i="1" dirty="0" smtClean="0"/>
              <a:t>внешними слуховыми ориентирами, звуковыми светофорами</a:t>
            </a:r>
          </a:p>
          <a:p>
            <a:pPr algn="just"/>
            <a:r>
              <a:rPr lang="ru-RU" dirty="0" smtClean="0"/>
              <a:t>Участки пола на путях движения на расстоянии 0,6 м перед входами на пандусы должны иметь рифленую и/или контрастно окрашенную поверхность</a:t>
            </a: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30" y="214677"/>
            <a:ext cx="9921177" cy="1280890"/>
          </a:xfrm>
        </p:spPr>
        <p:txBody>
          <a:bodyPr>
            <a:normAutofit/>
          </a:bodyPr>
          <a:lstStyle/>
          <a:p>
            <a:r>
              <a:rPr lang="ru-RU" i="1" dirty="0" smtClean="0"/>
              <a:t>Особые образовательные потребности детей с нарушениями речи</a:t>
            </a:r>
            <a:endParaRPr lang="ru-RU" dirty="0"/>
          </a:p>
        </p:txBody>
      </p:sp>
      <p:sp>
        <p:nvSpPr>
          <p:cNvPr id="3" name="Содержимое 2"/>
          <p:cNvSpPr>
            <a:spLocks noGrp="1"/>
          </p:cNvSpPr>
          <p:nvPr>
            <p:ph idx="1"/>
          </p:nvPr>
        </p:nvSpPr>
        <p:spPr>
          <a:xfrm>
            <a:off x="1064303" y="1693889"/>
            <a:ext cx="10508104" cy="4217333"/>
          </a:xfrm>
        </p:spPr>
        <p:txBody>
          <a:bodyPr>
            <a:noAutofit/>
          </a:bodyPr>
          <a:lstStyle/>
          <a:p>
            <a:pPr algn="just"/>
            <a:r>
              <a:rPr lang="ru-RU" sz="2000" dirty="0" smtClean="0"/>
              <a:t>овладение в процессе обучения вербальной и невербальной коммуникацией, особенно для детей с низким уровнем речевого развития;</a:t>
            </a:r>
          </a:p>
          <a:p>
            <a:pPr algn="just"/>
            <a:r>
              <a:rPr lang="ru-RU" sz="2000" dirty="0" smtClean="0"/>
              <a:t>развитие всех компонентов речи, т. е. обретение </a:t>
            </a:r>
            <a:r>
              <a:rPr lang="ru-RU" sz="2000" dirty="0" err="1" smtClean="0"/>
              <a:t>рече-языковой</a:t>
            </a:r>
            <a:r>
              <a:rPr lang="ru-RU" sz="2000" dirty="0" smtClean="0"/>
              <a:t> компетентности. Трудности в усвоении лексико-грамматических категорий создают для детей потребность в развитии понимания сложных предложно-падежных конструкций, в целенаправленном формировании языковой программы устного высказывания, навыков лексического наполнения и грамматического конструирования, связной диалогической и монологической речи; они нуждаются в специальном обучении основам языкового анализа и синтеза, фонематических процессов и звукопроизношения, просодической организации звукового потока;</a:t>
            </a:r>
          </a:p>
          <a:p>
            <a:pPr algn="just"/>
            <a:r>
              <a:rPr lang="ru-RU" sz="2000" dirty="0" smtClean="0"/>
              <a:t>формирование навыков чтения и письма;</a:t>
            </a:r>
          </a:p>
          <a:p>
            <a:pPr algn="just"/>
            <a:r>
              <a:rPr lang="ru-RU" sz="2000" dirty="0" smtClean="0"/>
              <a:t>формирование социальной компетентности, в первую очередь коммуникации;</a:t>
            </a:r>
            <a:endParaRPr lang="ru-RU"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152" y="234366"/>
            <a:ext cx="8911687" cy="1024808"/>
          </a:xfrm>
        </p:spPr>
        <p:txBody>
          <a:bodyPr>
            <a:normAutofit fontScale="90000"/>
          </a:bodyPr>
          <a:lstStyle/>
          <a:p>
            <a:r>
              <a:rPr lang="ru-RU" b="1" i="1" dirty="0" smtClean="0"/>
              <a:t>Особые образовательные потребности детей с нарушениями ОДА</a:t>
            </a:r>
            <a:endParaRPr lang="ru-RU" dirty="0"/>
          </a:p>
        </p:txBody>
      </p:sp>
      <p:sp>
        <p:nvSpPr>
          <p:cNvPr id="3" name="Содержимое 2"/>
          <p:cNvSpPr>
            <a:spLocks noGrp="1"/>
          </p:cNvSpPr>
          <p:nvPr>
            <p:ph idx="1"/>
          </p:nvPr>
        </p:nvSpPr>
        <p:spPr>
          <a:xfrm>
            <a:off x="1019331" y="1289154"/>
            <a:ext cx="10792918" cy="3932521"/>
          </a:xfrm>
        </p:spPr>
        <p:txBody>
          <a:bodyPr>
            <a:noAutofit/>
          </a:bodyPr>
          <a:lstStyle/>
          <a:p>
            <a:pPr algn="just"/>
            <a:r>
              <a:rPr lang="ru-RU" sz="1600" dirty="0" smtClean="0"/>
              <a:t>в раннем выявлении нарушений и максимально раннем начале комплексного сопровождения развития ребенка с учетом особенностей его психофизического развития;</a:t>
            </a:r>
          </a:p>
          <a:p>
            <a:pPr algn="just"/>
            <a:r>
              <a:rPr lang="ru-RU" sz="1600" dirty="0" smtClean="0"/>
              <a:t>в регламентации образовательной деятельности в соответствие с медицинскими рекомендациями и соблюдением ортопедического режима;</a:t>
            </a:r>
          </a:p>
          <a:p>
            <a:pPr algn="just"/>
            <a:r>
              <a:rPr lang="ru-RU" sz="1600" dirty="0" smtClean="0"/>
              <a:t>в использовании специальных методов, приемов и средств обучения и воспитания (в том числе специализированных компьютерных и </a:t>
            </a:r>
            <a:r>
              <a:rPr lang="ru-RU" sz="1600" dirty="0" err="1" smtClean="0"/>
              <a:t>ассистивных</a:t>
            </a:r>
            <a:r>
              <a:rPr lang="ru-RU" sz="1600" dirty="0" smtClean="0"/>
              <a:t> технологий), обеспечивающих реализацию «обходных путей» развития, воспитания и обучения;</a:t>
            </a:r>
          </a:p>
          <a:p>
            <a:pPr algn="just"/>
            <a:r>
              <a:rPr lang="ru-RU" sz="1600" dirty="0" smtClean="0"/>
              <a:t>в предоставлении услуг помощника (ассистента) для лиц с трудностями передвижения и самообслуживания;</a:t>
            </a:r>
          </a:p>
          <a:p>
            <a:pPr algn="just"/>
            <a:r>
              <a:rPr lang="ru-RU" sz="1600" dirty="0" smtClean="0"/>
              <a:t>в адресной помощи по коррекции двигательных, речевых, познавательных и социально-личностных нарушений;</a:t>
            </a:r>
          </a:p>
          <a:p>
            <a:pPr algn="just"/>
            <a:r>
              <a:rPr lang="ru-RU" sz="1600" dirty="0" smtClean="0"/>
              <a:t>в индивидуализации образовательного процесса с учетом структуры нарушения и  вариативности проявлений;</a:t>
            </a:r>
          </a:p>
          <a:p>
            <a:pPr algn="just"/>
            <a:r>
              <a:rPr lang="ru-RU" sz="1600" dirty="0" smtClean="0"/>
              <a:t>в особой организации образовательной среды, характеризующейся доступностью образовательных и воспитательных мероприятий;</a:t>
            </a:r>
          </a:p>
          <a:p>
            <a:pPr algn="just"/>
            <a:r>
              <a:rPr lang="ru-RU" sz="1600" dirty="0" smtClean="0"/>
              <a:t>в максимальном расширении образовательного пространства — выход за пределы образовательной организации с учетом психофизических особенностей детей указанной категории.</a:t>
            </a:r>
            <a:endParaRPr lang="ru-RU"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001" y="230410"/>
            <a:ext cx="9955212" cy="734790"/>
          </a:xfrm>
        </p:spPr>
        <p:txBody>
          <a:bodyPr>
            <a:normAutofit/>
          </a:bodyPr>
          <a:lstStyle/>
          <a:p>
            <a:r>
              <a:rPr lang="ru-RU" b="1" i="1" dirty="0"/>
              <a:t>Для обучающихся с нарушениями </a:t>
            </a:r>
            <a:r>
              <a:rPr lang="ru-RU" b="1" i="1" dirty="0" smtClean="0"/>
              <a:t>ОДА:</a:t>
            </a:r>
            <a:endParaRPr lang="ru-RU" dirty="0"/>
          </a:p>
        </p:txBody>
      </p:sp>
      <p:sp>
        <p:nvSpPr>
          <p:cNvPr id="3" name="Объект 2"/>
          <p:cNvSpPr>
            <a:spLocks noGrp="1"/>
          </p:cNvSpPr>
          <p:nvPr>
            <p:ph idx="1"/>
          </p:nvPr>
        </p:nvSpPr>
        <p:spPr>
          <a:xfrm>
            <a:off x="1168400" y="1155700"/>
            <a:ext cx="10336212" cy="5422900"/>
          </a:xfrm>
        </p:spPr>
        <p:txBody>
          <a:bodyPr>
            <a:normAutofit fontScale="92500" lnSpcReduction="10000"/>
          </a:bodyPr>
          <a:lstStyle/>
          <a:p>
            <a:r>
              <a:rPr lang="ru-RU" dirty="0"/>
              <a:t>достаточно </a:t>
            </a:r>
            <a:r>
              <a:rPr lang="ru-RU" dirty="0" smtClean="0"/>
              <a:t>пологий (</a:t>
            </a:r>
            <a:r>
              <a:rPr lang="ru-RU" dirty="0"/>
              <a:t>10–12°) пандус у входа в </a:t>
            </a:r>
            <a:r>
              <a:rPr lang="ru-RU" dirty="0" smtClean="0"/>
              <a:t>здание. Ширина </a:t>
            </a:r>
            <a:r>
              <a:rPr lang="ru-RU" dirty="0"/>
              <a:t>пандуса не менее 90 см, и он должен </a:t>
            </a:r>
            <a:r>
              <a:rPr lang="ru-RU" dirty="0" smtClean="0"/>
              <a:t>быть огражден </a:t>
            </a:r>
            <a:r>
              <a:rPr lang="ru-RU" dirty="0"/>
              <a:t>бортиком (высотой — не менее 5 см) и </a:t>
            </a:r>
            <a:r>
              <a:rPr lang="ru-RU" dirty="0" smtClean="0"/>
              <a:t>снабжен поручнями </a:t>
            </a:r>
            <a:r>
              <a:rPr lang="ru-RU" dirty="0"/>
              <a:t>(высотой — 50–90 см</a:t>
            </a:r>
            <a:r>
              <a:rPr lang="ru-RU" dirty="0" smtClean="0"/>
              <a:t>)</a:t>
            </a:r>
          </a:p>
          <a:p>
            <a:r>
              <a:rPr lang="ru-RU" dirty="0"/>
              <a:t>Ширина дверных проёмов во всех помещениях </a:t>
            </a:r>
            <a:r>
              <a:rPr lang="ru-RU" dirty="0" smtClean="0"/>
              <a:t>должна быть </a:t>
            </a:r>
            <a:r>
              <a:rPr lang="ru-RU" dirty="0"/>
              <a:t>не менее 80–85 см</a:t>
            </a:r>
            <a:r>
              <a:rPr lang="ru-RU" dirty="0" smtClean="0"/>
              <a:t>.</a:t>
            </a:r>
          </a:p>
          <a:p>
            <a:r>
              <a:rPr lang="ru-RU" dirty="0"/>
              <a:t>Для подъема на верхние этажи в здании должен </a:t>
            </a:r>
            <a:r>
              <a:rPr lang="ru-RU" dirty="0" smtClean="0"/>
              <a:t>быть предусмотрен </a:t>
            </a:r>
            <a:r>
              <a:rPr lang="ru-RU" dirty="0"/>
              <a:t>хотя бы один лифт </a:t>
            </a:r>
            <a:r>
              <a:rPr lang="ru-RU" dirty="0" smtClean="0"/>
              <a:t>или </a:t>
            </a:r>
            <a:r>
              <a:rPr lang="ru-RU" dirty="0"/>
              <a:t>подъемники на </a:t>
            </a:r>
            <a:r>
              <a:rPr lang="ru-RU" dirty="0" smtClean="0"/>
              <a:t>лестницах.</a:t>
            </a:r>
          </a:p>
          <a:p>
            <a:r>
              <a:rPr lang="ru-RU" dirty="0"/>
              <a:t>В санитарно-гигиенических помещениях следует </a:t>
            </a:r>
            <a:r>
              <a:rPr lang="ru-RU" dirty="0" smtClean="0"/>
              <a:t>предусматривать </a:t>
            </a:r>
            <a:r>
              <a:rPr lang="ru-RU" dirty="0"/>
              <a:t>установку поручней, штанг, поворотных </a:t>
            </a:r>
            <a:r>
              <a:rPr lang="ru-RU" dirty="0" smtClean="0"/>
              <a:t>или откидных </a:t>
            </a:r>
            <a:r>
              <a:rPr lang="ru-RU" dirty="0"/>
              <a:t>сидений. В туалетной кабине рядом с </a:t>
            </a:r>
            <a:r>
              <a:rPr lang="ru-RU" dirty="0" smtClean="0"/>
              <a:t>унитазом следует </a:t>
            </a:r>
            <a:r>
              <a:rPr lang="ru-RU" dirty="0"/>
              <a:t>предусматривать пространство для </a:t>
            </a:r>
            <a:r>
              <a:rPr lang="ru-RU" dirty="0" smtClean="0"/>
              <a:t>размещения кресла-коляски</a:t>
            </a:r>
            <a:r>
              <a:rPr lang="ru-RU" dirty="0"/>
              <a:t>, а также крючков для одежды, костылей </a:t>
            </a:r>
            <a:r>
              <a:rPr lang="ru-RU" dirty="0" smtClean="0"/>
              <a:t>и других принадлежностей</a:t>
            </a:r>
          </a:p>
          <a:p>
            <a:r>
              <a:rPr lang="ru-RU" dirty="0"/>
              <a:t>наличие персональных компьютеров, технических приспособлений для детей данной категории (специальной клавиатуры, различных контакторов, заменяющих мышь, джойстиков, трекболов, сенсорных планшетов)</a:t>
            </a:r>
          </a:p>
          <a:p>
            <a:r>
              <a:rPr lang="ru-RU" dirty="0"/>
              <a:t>Для облегчения процесса письма, можно пользоваться увеличенными в размерах ручками и специальными накладками к ним, позволяющими удерживать ручку и манипулировать ею с минимальными усилиями, а также утяжеленными (с дополнительным грузом) ручками, снижающими проявление тремора при письме. Кроме того, для крепления тетрадей, книг на столе участников можно разместить специальные магниты и кнопки</a:t>
            </a:r>
            <a:r>
              <a:rPr lang="ru-RU" dirty="0" smtClean="0"/>
              <a:t>.</a:t>
            </a:r>
          </a:p>
          <a:p>
            <a:endParaRPr lang="ru-RU" dirty="0"/>
          </a:p>
          <a:p>
            <a:endParaRPr lang="ru-RU" dirty="0"/>
          </a:p>
        </p:txBody>
      </p:sp>
    </p:spTree>
    <p:extLst>
      <p:ext uri="{BB962C8B-B14F-4D97-AF65-F5344CB8AC3E}">
        <p14:creationId xmlns:p14="http://schemas.microsoft.com/office/powerpoint/2010/main" val="2005399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0627" y="204386"/>
            <a:ext cx="11041039" cy="1054788"/>
          </a:xfrm>
        </p:spPr>
        <p:txBody>
          <a:bodyPr>
            <a:normAutofit fontScale="90000"/>
          </a:bodyPr>
          <a:lstStyle/>
          <a:p>
            <a:pPr algn="ctr"/>
            <a:r>
              <a:rPr lang="ru-RU" dirty="0" smtClean="0"/>
              <a:t>Особые образовательные потребности </a:t>
            </a:r>
            <a:br>
              <a:rPr lang="ru-RU" dirty="0" smtClean="0"/>
            </a:br>
            <a:r>
              <a:rPr lang="ru-RU" dirty="0" smtClean="0"/>
              <a:t>детей с ЗПР</a:t>
            </a:r>
            <a:endParaRPr lang="ru-RU" dirty="0"/>
          </a:p>
        </p:txBody>
      </p:sp>
      <p:sp>
        <p:nvSpPr>
          <p:cNvPr id="3" name="Содержимое 2"/>
          <p:cNvSpPr>
            <a:spLocks noGrp="1"/>
          </p:cNvSpPr>
          <p:nvPr>
            <p:ph idx="1"/>
          </p:nvPr>
        </p:nvSpPr>
        <p:spPr>
          <a:xfrm>
            <a:off x="1349115" y="1364105"/>
            <a:ext cx="10155497" cy="5246557"/>
          </a:xfrm>
        </p:spPr>
        <p:txBody>
          <a:bodyPr>
            <a:normAutofit lnSpcReduction="10000"/>
          </a:bodyPr>
          <a:lstStyle/>
          <a:p>
            <a:r>
              <a:rPr lang="ru-RU" dirty="0" smtClean="0"/>
              <a:t>в побуждении к познавательной активности как средству формирования устойчивой познавательной мотивации;</a:t>
            </a:r>
          </a:p>
          <a:p>
            <a:r>
              <a:rPr lang="ru-RU" dirty="0" smtClean="0"/>
              <a:t>в расширении кругозора, формировании разносторонних понятий и представлений об окружающем мире;</a:t>
            </a:r>
          </a:p>
          <a:p>
            <a:r>
              <a:rPr lang="ru-RU" dirty="0" smtClean="0"/>
              <a:t>в углублении </a:t>
            </a:r>
            <a:r>
              <a:rPr lang="ru-RU" dirty="0" err="1" smtClean="0"/>
              <a:t>общеинтеллектуальных</a:t>
            </a:r>
            <a:r>
              <a:rPr lang="ru-RU" dirty="0" smtClean="0"/>
              <a:t> умений (операций анализа, сравнения, обобщения, выделения существенных признаков и закономерностей, гибкости мыслительных процессов);</a:t>
            </a:r>
          </a:p>
          <a:p>
            <a:r>
              <a:rPr lang="ru-RU" dirty="0" smtClean="0"/>
              <a:t>в совершенствовании предпосылок интеллектуальной деятельности (внимания, зрительного, слухового, тактильного восприятия, памяти и пр.);</a:t>
            </a:r>
          </a:p>
          <a:p>
            <a:r>
              <a:rPr lang="ru-RU" dirty="0" smtClean="0"/>
              <a:t>в формировании и развитии целенаправленной деятельности, способности программирования и контроля собственной деятельности;</a:t>
            </a:r>
          </a:p>
          <a:p>
            <a:r>
              <a:rPr lang="ru-RU" dirty="0" smtClean="0"/>
              <a:t>в осознании наглядно-действенного характера содержания образования;</a:t>
            </a:r>
          </a:p>
          <a:p>
            <a:r>
              <a:rPr lang="ru-RU" dirty="0" smtClean="0"/>
              <a:t>в упрощении системы учебно-познавательных задач, решаемых в процессе образования;</a:t>
            </a:r>
          </a:p>
          <a:p>
            <a:r>
              <a:rPr lang="ru-RU" dirty="0" smtClean="0"/>
              <a:t>в специальном обучении ≪переносу≫ сформированных знаний и умений в новые ситуации взаимодействия с действительностью;</a:t>
            </a: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3515" y="234365"/>
            <a:ext cx="9773960" cy="1280890"/>
          </a:xfrm>
        </p:spPr>
        <p:txBody>
          <a:bodyPr>
            <a:normAutofit/>
          </a:bodyPr>
          <a:lstStyle/>
          <a:p>
            <a:pPr algn="ctr"/>
            <a:r>
              <a:rPr lang="ru-RU" sz="3200" dirty="0"/>
              <a:t>Особые образовательные </a:t>
            </a:r>
            <a:r>
              <a:rPr lang="ru-RU" sz="3200" dirty="0" smtClean="0"/>
              <a:t>потребности </a:t>
            </a:r>
            <a:br>
              <a:rPr lang="ru-RU" sz="3200" dirty="0" smtClean="0"/>
            </a:br>
            <a:r>
              <a:rPr lang="ru-RU" sz="3200" dirty="0" smtClean="0"/>
              <a:t>детей </a:t>
            </a:r>
            <a:r>
              <a:rPr lang="ru-RU" sz="3200" dirty="0"/>
              <a:t>с ЗПР</a:t>
            </a:r>
          </a:p>
        </p:txBody>
      </p:sp>
      <p:sp>
        <p:nvSpPr>
          <p:cNvPr id="3" name="Содержимое 2"/>
          <p:cNvSpPr>
            <a:spLocks noGrp="1"/>
          </p:cNvSpPr>
          <p:nvPr>
            <p:ph idx="1"/>
          </p:nvPr>
        </p:nvSpPr>
        <p:spPr>
          <a:xfrm>
            <a:off x="1663907" y="1485900"/>
            <a:ext cx="10118361" cy="5019832"/>
          </a:xfrm>
        </p:spPr>
        <p:txBody>
          <a:bodyPr>
            <a:noAutofit/>
          </a:bodyPr>
          <a:lstStyle/>
          <a:p>
            <a:pPr algn="just"/>
            <a:r>
              <a:rPr lang="ru-RU" dirty="0" smtClean="0"/>
              <a:t>в увеличении сроков освоения АООП начального общего образования до пяти лет;</a:t>
            </a:r>
          </a:p>
          <a:p>
            <a:pPr algn="just"/>
            <a:r>
              <a:rPr lang="ru-RU" dirty="0" smtClean="0"/>
              <a:t>в становлении личностной сферы: развитии и укреплении эмоций, воли, выработке навыков произвольного поведения, волевой регуляции своих действий, самостоятельности и ответственности за собственные поступки;</a:t>
            </a:r>
          </a:p>
          <a:p>
            <a:pPr algn="just"/>
            <a:r>
              <a:rPr lang="ru-RU" dirty="0" smtClean="0"/>
              <a:t>в развитии и отработке средств коммуникации, приемов конструктивного общения и взаимодействия (с членами семьи, со сверстниками и взрослыми), формировании навыков социально одобряемого поведения, максимальном расширении социальных контактов;</a:t>
            </a:r>
          </a:p>
          <a:p>
            <a:pPr algn="just"/>
            <a:r>
              <a:rPr lang="ru-RU" dirty="0" smtClean="0"/>
              <a:t>в усилении регулирующей функции слова, формировании способности к речевому обобщению, в частности, в сопровождении речью выполняемых действий;</a:t>
            </a:r>
          </a:p>
          <a:p>
            <a:pPr algn="just"/>
            <a:r>
              <a:rPr lang="ru-RU" dirty="0" smtClean="0"/>
              <a:t>в сохранении, укреплении соматического и психического здоровья, поддержании работоспособности, предупреждении истощаемости, психофизических перегрузок, эмоциональных срывов.</a:t>
            </a:r>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8544" y="204385"/>
            <a:ext cx="10148715" cy="1280890"/>
          </a:xfrm>
        </p:spPr>
        <p:txBody>
          <a:bodyPr>
            <a:normAutofit/>
          </a:bodyPr>
          <a:lstStyle/>
          <a:p>
            <a:pPr algn="just"/>
            <a:r>
              <a:rPr lang="ru-RU" i="1" dirty="0" smtClean="0"/>
              <a:t>Особые образовательные потребности детей с нарушениями интеллекта</a:t>
            </a:r>
            <a:endParaRPr lang="ru-RU" dirty="0"/>
          </a:p>
        </p:txBody>
      </p:sp>
      <p:sp>
        <p:nvSpPr>
          <p:cNvPr id="3" name="Содержимое 2"/>
          <p:cNvSpPr>
            <a:spLocks noGrp="1"/>
          </p:cNvSpPr>
          <p:nvPr>
            <p:ph idx="1"/>
          </p:nvPr>
        </p:nvSpPr>
        <p:spPr>
          <a:xfrm>
            <a:off x="944380" y="1514007"/>
            <a:ext cx="10792918" cy="5066675"/>
          </a:xfrm>
        </p:spPr>
        <p:txBody>
          <a:bodyPr>
            <a:normAutofit fontScale="92500" lnSpcReduction="20000"/>
          </a:bodyPr>
          <a:lstStyle/>
          <a:p>
            <a:pPr algn="just"/>
            <a:r>
              <a:rPr lang="ru-RU" sz="1900" dirty="0" smtClean="0"/>
              <a:t>необходимость пропедевтического периода в образовании, обеспечивающего преемственность между дошкольным и школьным этапами;</a:t>
            </a:r>
          </a:p>
          <a:p>
            <a:pPr algn="just"/>
            <a:r>
              <a:rPr lang="ru-RU" sz="1900" dirty="0" smtClean="0"/>
              <a:t>развитие и коррекция нарушений психических процессов, речи, моторики;</a:t>
            </a:r>
          </a:p>
          <a:p>
            <a:pPr algn="just"/>
            <a:r>
              <a:rPr lang="ru-RU" sz="1900" dirty="0" smtClean="0"/>
              <a:t>доступность содержания учебного материала, который должен быть адаптирован с учетом возможностей детей указанной категории;</a:t>
            </a:r>
          </a:p>
          <a:p>
            <a:pPr algn="just"/>
            <a:r>
              <a:rPr lang="ru-RU" sz="1900" dirty="0" smtClean="0"/>
              <a:t>наглядно-действенное предъявление содержания образования;</a:t>
            </a:r>
          </a:p>
          <a:p>
            <a:pPr algn="just"/>
            <a:r>
              <a:rPr lang="ru-RU" sz="1900" dirty="0" smtClean="0"/>
              <a:t>формирование знаний, умений и навыков (в том числе социально-бытовых), способствующих социальной адаптации обучающихся;</a:t>
            </a:r>
          </a:p>
          <a:p>
            <a:pPr algn="just"/>
            <a:r>
              <a:rPr lang="ru-RU" sz="1900" dirty="0" smtClean="0"/>
              <a:t>упрощение системы учебно-познавательных задач, решаемых в процессе обучения;</a:t>
            </a:r>
          </a:p>
          <a:p>
            <a:pPr algn="just"/>
            <a:r>
              <a:rPr lang="ru-RU" sz="1900" dirty="0" smtClean="0"/>
              <a:t>введение учебных предметов, способствующих формированию представлений о естественных и социальных компонентах окружающего мира;</a:t>
            </a:r>
          </a:p>
          <a:p>
            <a:pPr algn="just"/>
            <a:r>
              <a:rPr lang="ru-RU" sz="1900" dirty="0" smtClean="0"/>
              <a:t>отработка различных (вербальных и невербальных) средств коммуникации;</a:t>
            </a:r>
          </a:p>
          <a:p>
            <a:pPr algn="just"/>
            <a:r>
              <a:rPr lang="ru-RU" sz="1900" dirty="0" smtClean="0"/>
              <a:t>целенаправленное обучение «переносу» сформированных знаний, умений и навыков в новые ситуации взаимодействия с действительностью;</a:t>
            </a:r>
          </a:p>
          <a:p>
            <a:pPr algn="just"/>
            <a:r>
              <a:rPr lang="ru-RU" sz="1900" dirty="0" smtClean="0"/>
              <a:t>обеспечение профильного трудового обучения;</a:t>
            </a:r>
          </a:p>
          <a:p>
            <a:pPr algn="just"/>
            <a:r>
              <a:rPr lang="ru-RU" sz="1900" dirty="0" smtClean="0"/>
              <a:t>увеличение сроков освоения АООП.</a:t>
            </a:r>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8564" y="0"/>
            <a:ext cx="10313606" cy="1280890"/>
          </a:xfrm>
        </p:spPr>
        <p:txBody>
          <a:bodyPr>
            <a:normAutofit/>
          </a:bodyPr>
          <a:lstStyle/>
          <a:p>
            <a:r>
              <a:rPr lang="ru-RU" sz="3200" i="1" dirty="0" smtClean="0"/>
              <a:t>Особые образовательные потребности </a:t>
            </a:r>
            <a:br>
              <a:rPr lang="ru-RU" sz="3200" i="1" dirty="0" smtClean="0"/>
            </a:br>
            <a:r>
              <a:rPr lang="ru-RU" sz="3200" i="1" dirty="0" smtClean="0"/>
              <a:t>детей с РАС</a:t>
            </a:r>
            <a:endParaRPr lang="ru-RU" sz="3200" dirty="0"/>
          </a:p>
        </p:txBody>
      </p:sp>
      <p:sp>
        <p:nvSpPr>
          <p:cNvPr id="3" name="Содержимое 2"/>
          <p:cNvSpPr>
            <a:spLocks noGrp="1"/>
          </p:cNvSpPr>
          <p:nvPr>
            <p:ph idx="1"/>
          </p:nvPr>
        </p:nvSpPr>
        <p:spPr>
          <a:xfrm>
            <a:off x="1364105" y="1304143"/>
            <a:ext cx="10478125" cy="5216577"/>
          </a:xfrm>
        </p:spPr>
        <p:txBody>
          <a:bodyPr>
            <a:normAutofit/>
          </a:bodyPr>
          <a:lstStyle/>
          <a:p>
            <a:pPr algn="just"/>
            <a:r>
              <a:rPr lang="ru-RU" sz="2000" dirty="0" smtClean="0"/>
              <a:t>практико-ориентированной и социальной направленности обучения и воспитания;</a:t>
            </a:r>
          </a:p>
          <a:p>
            <a:pPr algn="just"/>
            <a:r>
              <a:rPr lang="ru-RU" sz="2000" dirty="0" smtClean="0"/>
              <a:t>занятия коррекционно-развивающей направленности (с учителем-дефектологом, логопедом, педагогом-психологом, социальным педагогом и др.);</a:t>
            </a:r>
          </a:p>
          <a:p>
            <a:pPr algn="just"/>
            <a:r>
              <a:rPr lang="ru-RU" sz="2000" dirty="0" smtClean="0"/>
              <a:t>выбор и реализация наиболее эффективной модели образовательной практики;</a:t>
            </a:r>
          </a:p>
          <a:p>
            <a:pPr algn="just"/>
            <a:r>
              <a:rPr lang="ru-RU" sz="2000" dirty="0" smtClean="0"/>
              <a:t>дозированная нагрузка с учетом темпа и работоспособности детей;</a:t>
            </a:r>
          </a:p>
          <a:p>
            <a:pPr algn="just"/>
            <a:r>
              <a:rPr lang="ru-RU" sz="2000" dirty="0" smtClean="0"/>
              <a:t>четкая и упорядоченная временно-пространственной структура образовательной среды, способствующей мобилизации ребенка;</a:t>
            </a:r>
          </a:p>
          <a:p>
            <a:pPr algn="just"/>
            <a:r>
              <a:rPr lang="ru-RU" sz="2000" dirty="0" smtClean="0"/>
              <a:t>целенаправленная отработка форм адекватного учебного поведения ребенка, навыков коммуникации и взаимодействия с учителем.</a:t>
            </a:r>
            <a:endParaRPr lang="ru-RU"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9336" y="201030"/>
            <a:ext cx="9805275" cy="1280890"/>
          </a:xfrm>
        </p:spPr>
        <p:txBody>
          <a:bodyPr>
            <a:normAutofit/>
          </a:bodyPr>
          <a:lstStyle/>
          <a:p>
            <a:r>
              <a:rPr lang="ru-RU" i="1" dirty="0"/>
              <a:t>Рекомендации по обучению детей с </a:t>
            </a:r>
            <a:r>
              <a:rPr lang="ru-RU" i="1" dirty="0" smtClean="0"/>
              <a:t>РДА </a:t>
            </a:r>
            <a:r>
              <a:rPr lang="ru-RU" i="1" dirty="0"/>
              <a:t>в условиях образовательного учреждения </a:t>
            </a:r>
            <a:endParaRPr lang="ru-RU" dirty="0"/>
          </a:p>
        </p:txBody>
      </p:sp>
      <p:sp>
        <p:nvSpPr>
          <p:cNvPr id="3" name="Объект 2"/>
          <p:cNvSpPr>
            <a:spLocks noGrp="1"/>
          </p:cNvSpPr>
          <p:nvPr>
            <p:ph idx="1"/>
          </p:nvPr>
        </p:nvSpPr>
        <p:spPr>
          <a:xfrm>
            <a:off x="464024" y="1481920"/>
            <a:ext cx="11313994" cy="3777622"/>
          </a:xfrm>
        </p:spPr>
        <p:txBody>
          <a:bodyPr>
            <a:normAutofit fontScale="25000" lnSpcReduction="20000"/>
          </a:bodyPr>
          <a:lstStyle/>
          <a:p>
            <a:endParaRPr lang="ru-RU" dirty="0"/>
          </a:p>
          <a:p>
            <a:pPr algn="just">
              <a:lnSpc>
                <a:spcPct val="120000"/>
              </a:lnSpc>
              <a:spcBef>
                <a:spcPts val="0"/>
              </a:spcBef>
            </a:pPr>
            <a:r>
              <a:rPr lang="ru-RU" sz="6400" dirty="0"/>
              <a:t>организация диагностического и пропедевтического периодов с целью уточнения актуальных и потенциальных возможностей обучающихся, разработки индивидуальной программы коррекционной работы и формирования основ учебного поведения, продолжительность которых </a:t>
            </a:r>
            <a:r>
              <a:rPr lang="ru-RU" sz="6400" dirty="0" smtClean="0"/>
              <a:t>регулируется рекомендациями </a:t>
            </a:r>
            <a:r>
              <a:rPr lang="ru-RU" sz="6400" dirty="0"/>
              <a:t>ПМПК и  может составлять от одного месяца до года,</a:t>
            </a:r>
          </a:p>
          <a:p>
            <a:pPr algn="just">
              <a:lnSpc>
                <a:spcPct val="120000"/>
              </a:lnSpc>
              <a:spcBef>
                <a:spcPts val="0"/>
              </a:spcBef>
            </a:pPr>
            <a:r>
              <a:rPr lang="ru-RU" sz="6400" dirty="0"/>
              <a:t>постепенное, индивидуально дозированное введение обучающегося в ситуацию обучения в классе, начиная с уроков, где он чувствует себя наиболее комфортно и успешно комфортно и </a:t>
            </a:r>
            <a:r>
              <a:rPr lang="ru-RU" sz="6400" dirty="0" smtClean="0"/>
              <a:t>успешно</a:t>
            </a:r>
          </a:p>
          <a:p>
            <a:pPr algn="just">
              <a:lnSpc>
                <a:spcPct val="120000"/>
              </a:lnSpc>
              <a:spcBef>
                <a:spcPts val="0"/>
              </a:spcBef>
            </a:pPr>
            <a:r>
              <a:rPr lang="ru-RU" sz="6400" dirty="0"/>
              <a:t>постепенный переход от индивидуальной инструкции к фронтальной, специальный выбор места в классе; </a:t>
            </a:r>
            <a:endParaRPr lang="ru-RU" sz="6400" dirty="0" smtClean="0"/>
          </a:p>
          <a:p>
            <a:pPr algn="just">
              <a:lnSpc>
                <a:spcPct val="120000"/>
              </a:lnSpc>
              <a:spcBef>
                <a:spcPts val="0"/>
              </a:spcBef>
            </a:pPr>
            <a:r>
              <a:rPr lang="ru-RU" sz="6400" dirty="0" smtClean="0"/>
              <a:t>четкая </a:t>
            </a:r>
            <a:r>
              <a:rPr lang="ru-RU" sz="6400" dirty="0"/>
              <a:t>упорядоченность временно-пространственной структуры уроков и всего пребывания  в школе, дающая обучающемуся опору для понимания происходящего и самоорганизации;  </a:t>
            </a:r>
          </a:p>
          <a:p>
            <a:pPr algn="just">
              <a:lnSpc>
                <a:spcPct val="120000"/>
              </a:lnSpc>
              <a:spcBef>
                <a:spcPts val="0"/>
              </a:spcBef>
            </a:pPr>
            <a:r>
              <a:rPr lang="ru-RU" sz="6400" dirty="0" smtClean="0"/>
              <a:t>специальная </a:t>
            </a:r>
            <a:r>
              <a:rPr lang="ru-RU" sz="6400" dirty="0"/>
              <a:t>коррекционная работа по коммуникативному  развитию детей, развитию возможности вести диалог, делиться с другими своими мыслями, впечатлениями, переживаниями, в том числе и с использованием средств альтернативной коммуникации;</a:t>
            </a:r>
          </a:p>
          <a:p>
            <a:pPr algn="just">
              <a:lnSpc>
                <a:spcPct val="120000"/>
              </a:lnSpc>
              <a:spcBef>
                <a:spcPts val="0"/>
              </a:spcBef>
            </a:pPr>
            <a:r>
              <a:rPr lang="ru-RU" sz="6400" dirty="0" smtClean="0"/>
              <a:t>создание </a:t>
            </a:r>
            <a:r>
              <a:rPr lang="ru-RU" sz="6400" dirty="0"/>
              <a:t>условий обучения, обеспечивающих обстановку сенсорного и эмоционального комфорта (отсутствие резких перепадов настроения, ровный и теплый тон голоса учителя в отношении любого ученика класса), упорядоченность и предсказуемость происходящего;</a:t>
            </a:r>
          </a:p>
          <a:p>
            <a:pPr algn="just">
              <a:lnSpc>
                <a:spcPct val="120000"/>
              </a:lnSpc>
              <a:spcBef>
                <a:spcPts val="0"/>
              </a:spcBef>
            </a:pPr>
            <a:r>
              <a:rPr lang="ru-RU" sz="6400" dirty="0"/>
              <a:t>специальная установка педагога на развитие эмоционального контакта с ребенком, поддержание в нем уверенности в том, что его принимают, ему симпатизируют, в том, что он успешен на занятиях, трансляция этой установки соученикам обучающегося с РАС;  </a:t>
            </a:r>
          </a:p>
          <a:p>
            <a:pPr algn="just">
              <a:lnSpc>
                <a:spcPct val="120000"/>
              </a:lnSpc>
              <a:spcBef>
                <a:spcPts val="0"/>
              </a:spcBef>
            </a:pPr>
            <a:r>
              <a:rPr lang="ru-RU" sz="6400" dirty="0"/>
              <a:t>психологическое сопровождение, опти</a:t>
            </a:r>
            <a:r>
              <a:rPr lang="ru-RU" sz="7200" dirty="0"/>
              <a:t>мизирующее взаимодействие ребёнка с педагогами и соучениками, семьи и </a:t>
            </a:r>
            <a:r>
              <a:rPr lang="ru-RU" sz="7200" dirty="0" smtClean="0"/>
              <a:t>школы</a:t>
            </a:r>
            <a:r>
              <a:rPr lang="ru-RU" sz="800" dirty="0" smtClean="0"/>
              <a:t> </a:t>
            </a:r>
            <a:endParaRPr lang="ru-RU" sz="800" dirty="0"/>
          </a:p>
          <a:p>
            <a:r>
              <a:rPr lang="ru-RU" sz="5500" dirty="0" smtClean="0"/>
              <a:t> </a:t>
            </a:r>
            <a:endParaRPr lang="ru-RU" sz="5500" dirty="0"/>
          </a:p>
          <a:p>
            <a:endParaRPr lang="ru-RU" sz="5400" dirty="0"/>
          </a:p>
          <a:p>
            <a:endParaRPr lang="ru-RU" sz="6200" dirty="0"/>
          </a:p>
        </p:txBody>
      </p:sp>
    </p:spTree>
    <p:extLst>
      <p:ext uri="{BB962C8B-B14F-4D97-AF65-F5344CB8AC3E}">
        <p14:creationId xmlns:p14="http://schemas.microsoft.com/office/powerpoint/2010/main" val="7361951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3949" y="219376"/>
            <a:ext cx="10358202" cy="889896"/>
          </a:xfrm>
        </p:spPr>
        <p:txBody>
          <a:bodyPr>
            <a:normAutofit/>
          </a:bodyPr>
          <a:lstStyle/>
          <a:p>
            <a:r>
              <a:rPr lang="ru-RU" sz="2400" b="1" dirty="0" smtClean="0"/>
              <a:t>АЛГОРИТМ СОЗДАНИЯ СПЕЦИАЛЬНЫХ ОБРАЗОВАТЕЛЬНЫХ УСЛОВИЙ В ОБРАЗОВАТЕЛЬНЫХ ОРГАНИЗАЦИЯХ</a:t>
            </a:r>
            <a:endParaRPr lang="ru-RU" sz="2400" b="1" dirty="0"/>
          </a:p>
        </p:txBody>
      </p:sp>
      <p:sp>
        <p:nvSpPr>
          <p:cNvPr id="3" name="Содержимое 2"/>
          <p:cNvSpPr>
            <a:spLocks noGrp="1"/>
          </p:cNvSpPr>
          <p:nvPr>
            <p:ph idx="1"/>
          </p:nvPr>
        </p:nvSpPr>
        <p:spPr>
          <a:xfrm>
            <a:off x="809469" y="1214203"/>
            <a:ext cx="11017769" cy="5276538"/>
          </a:xfrm>
        </p:spPr>
        <p:txBody>
          <a:bodyPr>
            <a:normAutofit fontScale="85000" lnSpcReduction="10000"/>
          </a:bodyPr>
          <a:lstStyle/>
          <a:p>
            <a:pPr algn="just"/>
            <a:r>
              <a:rPr lang="ru-RU" sz="1900" dirty="0" smtClean="0"/>
              <a:t>Родители (законные представители) предоставляют в образовательную организацию документы, подтверждающие статус «ребенок-инвалид</a:t>
            </a:r>
            <a:r>
              <a:rPr lang="ru-RU" sz="1900" smtClean="0"/>
              <a:t>» </a:t>
            </a:r>
            <a:r>
              <a:rPr lang="ru-RU" sz="1900" smtClean="0"/>
              <a:t>или </a:t>
            </a:r>
            <a:r>
              <a:rPr lang="ru-RU" sz="1900" dirty="0" smtClean="0"/>
              <a:t>«ребенок с ОВЗ».</a:t>
            </a:r>
          </a:p>
          <a:p>
            <a:pPr algn="just"/>
            <a:r>
              <a:rPr lang="ru-RU" sz="1900" dirty="0" smtClean="0"/>
              <a:t>Специалисты службы психолого-педагогического сопровождения проводят комплексное обследование ребенка-инвалида или ребенка с ОВЗ (при наличии письменного согласия родителей (законных представителей)) для подготовки документации к проведению </a:t>
            </a:r>
            <a:r>
              <a:rPr lang="ru-RU" sz="1900" dirty="0" smtClean="0"/>
              <a:t>психолого-педагогического </a:t>
            </a:r>
            <a:r>
              <a:rPr lang="ru-RU" sz="1900" dirty="0" smtClean="0"/>
              <a:t>консилиума: характеристики на ребенка, портфолио, включающее работы ребенка по предметным областям.</a:t>
            </a:r>
          </a:p>
          <a:p>
            <a:pPr algn="just"/>
            <a:r>
              <a:rPr lang="ru-RU" sz="1900" dirty="0" smtClean="0"/>
              <a:t>Образовательная организация проводит заседания психолого-педагогического консилиума по вопросу необходимости создания для ребенка специальных условий образования (необходимости направления на ПМПК) с обязательным привлечением родителей (законных представителей). Готовит характеристику — представления на ребенка, определяет характер и продолжительность оказания необходимой психолого-педагогической помощи, составляет на ребенка индивидуальный план коррекционно-развивающей работы специалистов, разрабатывает рекомендации о необходимости обращения на ПМПК.</a:t>
            </a:r>
          </a:p>
          <a:p>
            <a:pPr algn="just"/>
            <a:r>
              <a:rPr lang="ru-RU" sz="1900" dirty="0" smtClean="0"/>
              <a:t>ПМПК проводит комплексное </a:t>
            </a:r>
            <a:r>
              <a:rPr lang="ru-RU" sz="1900" dirty="0" err="1" smtClean="0"/>
              <a:t>психолого-медико-педагогическое</a:t>
            </a:r>
            <a:r>
              <a:rPr lang="ru-RU" sz="1900" dirty="0" smtClean="0"/>
              <a:t> обследование детей в целях своевременного выявления особенностей в физическом и (или) психическом развитии и (или) отклонений в поведении детей, готовит по результатам обследования детей рекомендации по созданию специальных условий образования, а также подтверждает, уточняет или изменяет ранее данные рекомендации.</a:t>
            </a:r>
          </a:p>
          <a:p>
            <a:pPr algn="just"/>
            <a:r>
              <a:rPr lang="ru-RU" sz="1900" dirty="0" smtClean="0"/>
              <a:t>Родители (законные представители) приносят в образовательную организацию Заключение ПМПК, пишут заявление на имя директора о создании специальных условий для получения образования.</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Деятельность консилиума представлена следующими направлениями: </a:t>
            </a:r>
            <a:br>
              <a:rPr lang="ru-RU" dirty="0"/>
            </a:br>
            <a:endParaRPr lang="ru-RU" dirty="0"/>
          </a:p>
        </p:txBody>
      </p:sp>
      <p:sp>
        <p:nvSpPr>
          <p:cNvPr id="3" name="Объект 2"/>
          <p:cNvSpPr>
            <a:spLocks noGrp="1"/>
          </p:cNvSpPr>
          <p:nvPr>
            <p:ph idx="1"/>
          </p:nvPr>
        </p:nvSpPr>
        <p:spPr>
          <a:xfrm>
            <a:off x="1574800" y="2133600"/>
            <a:ext cx="9929812" cy="3777622"/>
          </a:xfrm>
        </p:spPr>
        <p:txBody>
          <a:bodyPr/>
          <a:lstStyle/>
          <a:p>
            <a:r>
              <a:rPr lang="ru-RU" sz="2400" dirty="0" smtClean="0"/>
              <a:t> </a:t>
            </a:r>
            <a:r>
              <a:rPr lang="ru-RU" sz="2400" dirty="0"/>
              <a:t>педагогическое направление деятельности; </a:t>
            </a:r>
          </a:p>
          <a:p>
            <a:r>
              <a:rPr lang="ru-RU" sz="2400" dirty="0" smtClean="0"/>
              <a:t> </a:t>
            </a:r>
            <a:r>
              <a:rPr lang="ru-RU" sz="2400" dirty="0"/>
              <a:t>психолого-педагогическое направление деятельности; </a:t>
            </a:r>
          </a:p>
          <a:p>
            <a:r>
              <a:rPr lang="ru-RU" sz="2400" dirty="0" smtClean="0"/>
              <a:t> </a:t>
            </a:r>
            <a:r>
              <a:rPr lang="ru-RU" sz="2400" dirty="0"/>
              <a:t>социально-педагогическое направление деятельности. </a:t>
            </a:r>
          </a:p>
          <a:p>
            <a:r>
              <a:rPr lang="ru-RU" sz="2400" dirty="0" smtClean="0"/>
              <a:t>медико-педагогическое </a:t>
            </a:r>
            <a:r>
              <a:rPr lang="ru-RU" sz="2400" dirty="0"/>
              <a:t>направление деятельности; </a:t>
            </a:r>
          </a:p>
          <a:p>
            <a:pPr marL="0" indent="0">
              <a:buNone/>
            </a:pPr>
            <a:r>
              <a:rPr lang="ru-RU" sz="2400" dirty="0" smtClean="0"/>
              <a:t> </a:t>
            </a:r>
            <a:endParaRPr lang="ru-RU" sz="2400" dirty="0"/>
          </a:p>
        </p:txBody>
      </p:sp>
    </p:spTree>
    <p:extLst>
      <p:ext uri="{BB962C8B-B14F-4D97-AF65-F5344CB8AC3E}">
        <p14:creationId xmlns:p14="http://schemas.microsoft.com/office/powerpoint/2010/main" val="39452140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30410"/>
            <a:ext cx="10617199" cy="963390"/>
          </a:xfrm>
        </p:spPr>
        <p:txBody>
          <a:bodyPr>
            <a:normAutofit fontScale="90000"/>
          </a:bodyPr>
          <a:lstStyle/>
          <a:p>
            <a:pPr algn="ctr"/>
            <a:r>
              <a:rPr lang="ru-RU" sz="2800" dirty="0" smtClean="0"/>
              <a:t>Учитель </a:t>
            </a:r>
            <a:r>
              <a:rPr lang="ru-RU" sz="2800" dirty="0"/>
              <a:t/>
            </a:r>
            <a:br>
              <a:rPr lang="ru-RU" sz="2800" dirty="0"/>
            </a:br>
            <a:r>
              <a:rPr lang="ru-RU" sz="2800" dirty="0"/>
              <a:t>должен быть готов к следующим обязательным действиям</a:t>
            </a:r>
          </a:p>
        </p:txBody>
      </p:sp>
      <p:sp>
        <p:nvSpPr>
          <p:cNvPr id="3" name="Объект 2"/>
          <p:cNvSpPr>
            <a:spLocks noGrp="1"/>
          </p:cNvSpPr>
          <p:nvPr>
            <p:ph idx="1"/>
          </p:nvPr>
        </p:nvSpPr>
        <p:spPr>
          <a:xfrm>
            <a:off x="791570" y="1295400"/>
            <a:ext cx="10713042" cy="4615822"/>
          </a:xfrm>
        </p:spPr>
        <p:txBody>
          <a:bodyPr>
            <a:noAutofit/>
          </a:bodyPr>
          <a:lstStyle/>
          <a:p>
            <a:pPr algn="just">
              <a:spcBef>
                <a:spcPts val="0"/>
              </a:spcBef>
            </a:pPr>
            <a:r>
              <a:rPr lang="ru-RU" dirty="0"/>
              <a:t>сотрудничеству со специалистами сопровождения </a:t>
            </a:r>
            <a:r>
              <a:rPr lang="ru-RU" dirty="0" smtClean="0"/>
              <a:t>и родителями </a:t>
            </a:r>
            <a:r>
              <a:rPr lang="ru-RU" dirty="0"/>
              <a:t>ребёнка с ОВЗ;</a:t>
            </a:r>
          </a:p>
          <a:p>
            <a:pPr algn="just">
              <a:spcBef>
                <a:spcPts val="0"/>
              </a:spcBef>
            </a:pPr>
            <a:r>
              <a:rPr lang="ru-RU" dirty="0" smtClean="0"/>
              <a:t>к </a:t>
            </a:r>
            <a:r>
              <a:rPr lang="ru-RU" dirty="0"/>
              <a:t>стимулированию полноценного </a:t>
            </a:r>
            <a:r>
              <a:rPr lang="ru-RU" dirty="0" smtClean="0"/>
              <a:t>взаимодействия ребенка </a:t>
            </a:r>
            <a:r>
              <a:rPr lang="ru-RU" dirty="0"/>
              <a:t>с ОВЗ со сверстниками и содействию скорейшей и наиболее полной адаптации его в </a:t>
            </a:r>
            <a:r>
              <a:rPr lang="ru-RU" dirty="0" smtClean="0"/>
              <a:t>детском коллективе</a:t>
            </a:r>
            <a:r>
              <a:rPr lang="ru-RU" dirty="0"/>
              <a:t>;</a:t>
            </a:r>
          </a:p>
          <a:p>
            <a:pPr algn="just">
              <a:spcBef>
                <a:spcPts val="0"/>
              </a:spcBef>
            </a:pPr>
            <a:r>
              <a:rPr lang="ru-RU" dirty="0" smtClean="0"/>
              <a:t>к </a:t>
            </a:r>
            <a:r>
              <a:rPr lang="ru-RU" dirty="0"/>
              <a:t>воспитанию у одноклассников товарищеского </a:t>
            </a:r>
            <a:r>
              <a:rPr lang="ru-RU" dirty="0" smtClean="0"/>
              <a:t>отношения </a:t>
            </a:r>
            <a:r>
              <a:rPr lang="ru-RU" dirty="0"/>
              <a:t>к ребенку с ОВЗ, поощрению освоения </a:t>
            </a:r>
            <a:r>
              <a:rPr lang="ru-RU" dirty="0" smtClean="0"/>
              <a:t>ими  способов </a:t>
            </a:r>
            <a:r>
              <a:rPr lang="ru-RU" dirty="0"/>
              <a:t>общения и взаимодействия с ним;</a:t>
            </a:r>
          </a:p>
          <a:p>
            <a:pPr algn="just">
              <a:spcBef>
                <a:spcPts val="0"/>
              </a:spcBef>
            </a:pPr>
            <a:r>
              <a:rPr lang="ru-RU" dirty="0" smtClean="0"/>
              <a:t>к </a:t>
            </a:r>
            <a:r>
              <a:rPr lang="ru-RU" dirty="0"/>
              <a:t>соблюдению определенных методических </a:t>
            </a:r>
            <a:r>
              <a:rPr lang="ru-RU" dirty="0" smtClean="0"/>
              <a:t>требований </a:t>
            </a:r>
            <a:r>
              <a:rPr lang="ru-RU" dirty="0"/>
              <a:t>(месторасположения относительно ученика </a:t>
            </a:r>
            <a:r>
              <a:rPr lang="ru-RU" dirty="0" smtClean="0"/>
              <a:t>с ОВЗ</a:t>
            </a:r>
            <a:r>
              <a:rPr lang="ru-RU" dirty="0"/>
              <a:t>; наличия наглядного и дидактического </a:t>
            </a:r>
            <a:r>
              <a:rPr lang="ru-RU" dirty="0" smtClean="0"/>
              <a:t>материала </a:t>
            </a:r>
            <a:r>
              <a:rPr lang="ru-RU" dirty="0"/>
              <a:t>на всех этапах урока; контроля понимания </a:t>
            </a:r>
            <a:r>
              <a:rPr lang="ru-RU" dirty="0" smtClean="0"/>
              <a:t>ребёнком </a:t>
            </a:r>
            <a:r>
              <a:rPr lang="ru-RU" dirty="0"/>
              <a:t>заданий и инструкций до их выполнения и т. д.);</a:t>
            </a:r>
          </a:p>
          <a:p>
            <a:pPr algn="just">
              <a:spcBef>
                <a:spcPts val="0"/>
              </a:spcBef>
            </a:pPr>
            <a:r>
              <a:rPr lang="ru-RU" dirty="0" smtClean="0"/>
              <a:t>к </a:t>
            </a:r>
            <a:r>
              <a:rPr lang="ru-RU" dirty="0"/>
              <a:t>организации рабочего пространства ученика с ОВЗ;</a:t>
            </a:r>
          </a:p>
          <a:p>
            <a:pPr algn="just">
              <a:spcBef>
                <a:spcPts val="0"/>
              </a:spcBef>
            </a:pPr>
            <a:r>
              <a:rPr lang="ru-RU" dirty="0" smtClean="0"/>
              <a:t>включению </a:t>
            </a:r>
            <a:r>
              <a:rPr lang="ru-RU" dirty="0"/>
              <a:t>ребёнка с ОВЗ в учебный процесс на </a:t>
            </a:r>
            <a:r>
              <a:rPr lang="ru-RU" dirty="0" smtClean="0"/>
              <a:t>уроке с </a:t>
            </a:r>
            <a:r>
              <a:rPr lang="ru-RU" dirty="0"/>
              <a:t>использованием специальных методов, приемов </a:t>
            </a:r>
            <a:r>
              <a:rPr lang="ru-RU" dirty="0" smtClean="0"/>
              <a:t>и средств</a:t>
            </a:r>
            <a:r>
              <a:rPr lang="ru-RU" dirty="0"/>
              <a:t>, учитывающих возможности этого </a:t>
            </a:r>
            <a:r>
              <a:rPr lang="ru-RU" dirty="0" smtClean="0"/>
              <a:t>ученика, при </a:t>
            </a:r>
            <a:r>
              <a:rPr lang="ru-RU" dirty="0"/>
              <a:t>этом избегая </a:t>
            </a:r>
            <a:r>
              <a:rPr lang="ru-RU" dirty="0" err="1"/>
              <a:t>гиперопеки</a:t>
            </a:r>
            <a:r>
              <a:rPr lang="ru-RU" dirty="0"/>
              <a:t> и не задерживая </a:t>
            </a:r>
            <a:r>
              <a:rPr lang="ru-RU" dirty="0" smtClean="0"/>
              <a:t>темпа проведения </a:t>
            </a:r>
            <a:r>
              <a:rPr lang="ru-RU" dirty="0"/>
              <a:t>урока;</a:t>
            </a:r>
          </a:p>
          <a:p>
            <a:pPr algn="just">
              <a:spcBef>
                <a:spcPts val="0"/>
              </a:spcBef>
            </a:pPr>
            <a:r>
              <a:rPr lang="ru-RU" dirty="0" smtClean="0"/>
              <a:t>к </a:t>
            </a:r>
            <a:r>
              <a:rPr lang="ru-RU" dirty="0"/>
              <a:t>решению в процессе урока ряда задач </a:t>
            </a:r>
            <a:r>
              <a:rPr lang="ru-RU" dirty="0" smtClean="0"/>
              <a:t>коррекционной </a:t>
            </a:r>
            <a:r>
              <a:rPr lang="ru-RU" dirty="0"/>
              <a:t>направленности (стимулированию </a:t>
            </a:r>
            <a:r>
              <a:rPr lang="ru-RU" dirty="0" err="1" smtClean="0"/>
              <a:t>слухо</a:t>
            </a:r>
            <a:r>
              <a:rPr lang="ru-RU" dirty="0" smtClean="0"/>
              <a:t>-зрительного </a:t>
            </a:r>
            <a:r>
              <a:rPr lang="ru-RU" dirty="0"/>
              <a:t>внимания; проверки понимания </a:t>
            </a:r>
            <a:r>
              <a:rPr lang="ru-RU" dirty="0" smtClean="0"/>
              <a:t>ребенком обращенной </a:t>
            </a:r>
            <a:r>
              <a:rPr lang="ru-RU" dirty="0"/>
              <a:t>речи, заданий, текстов; </a:t>
            </a:r>
            <a:r>
              <a:rPr lang="ru-RU" dirty="0" smtClean="0"/>
              <a:t>исправлению ошибок </a:t>
            </a:r>
            <a:r>
              <a:rPr lang="ru-RU" dirty="0"/>
              <a:t>речевого и произносительного характера </a:t>
            </a:r>
            <a:r>
              <a:rPr lang="ru-RU" dirty="0" smtClean="0"/>
              <a:t>и закреплению </a:t>
            </a:r>
            <a:r>
              <a:rPr lang="ru-RU" dirty="0"/>
              <a:t>навыков грамматически </a:t>
            </a:r>
            <a:r>
              <a:rPr lang="ru-RU" dirty="0" smtClean="0"/>
              <a:t>правильной речи</a:t>
            </a:r>
            <a:r>
              <a:rPr lang="ru-RU" dirty="0"/>
              <a:t>; расширению словарного запаса и </a:t>
            </a:r>
            <a:r>
              <a:rPr lang="ru-RU" dirty="0" smtClean="0"/>
              <a:t>обеспечению его </a:t>
            </a:r>
            <a:r>
              <a:rPr lang="ru-RU" dirty="0"/>
              <a:t>понимания, развитию связной речи ученика, </a:t>
            </a:r>
            <a:r>
              <a:rPr lang="ru-RU" dirty="0" smtClean="0"/>
              <a:t>оказанию </a:t>
            </a:r>
            <a:r>
              <a:rPr lang="ru-RU" dirty="0"/>
              <a:t>помощи при написании изложений, </a:t>
            </a:r>
            <a:r>
              <a:rPr lang="ru-RU" dirty="0" smtClean="0"/>
              <a:t>диктантов</a:t>
            </a:r>
            <a:r>
              <a:rPr lang="ru-RU" dirty="0"/>
              <a:t>, при составлении пересказов и т. д.)</a:t>
            </a:r>
          </a:p>
        </p:txBody>
      </p:sp>
    </p:spTree>
    <p:extLst>
      <p:ext uri="{BB962C8B-B14F-4D97-AF65-F5344CB8AC3E}">
        <p14:creationId xmlns:p14="http://schemas.microsoft.com/office/powerpoint/2010/main" val="2625115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3307" y="166910"/>
            <a:ext cx="4854388" cy="1280890"/>
          </a:xfrm>
        </p:spPr>
        <p:txBody>
          <a:bodyPr>
            <a:normAutofit fontScale="90000"/>
          </a:bodyPr>
          <a:lstStyle/>
          <a:p>
            <a:r>
              <a:rPr lang="ru-RU" dirty="0"/>
              <a:t>Основные задачи</a:t>
            </a:r>
            <a:br>
              <a:rPr lang="ru-RU" dirty="0"/>
            </a:br>
            <a:r>
              <a:rPr lang="ru-RU" dirty="0"/>
              <a:t>деятельности </a:t>
            </a:r>
            <a:r>
              <a:rPr lang="ru-RU" dirty="0" smtClean="0"/>
              <a:t/>
            </a:r>
            <a:br>
              <a:rPr lang="ru-RU" dirty="0" smtClean="0"/>
            </a:br>
            <a:r>
              <a:rPr lang="ru-RU" dirty="0" smtClean="0"/>
              <a:t>специалистов </a:t>
            </a:r>
            <a:r>
              <a:rPr lang="ru-RU" dirty="0" err="1" smtClean="0"/>
              <a:t>ПМПк</a:t>
            </a:r>
            <a:endParaRPr lang="ru-RU" dirty="0">
              <a:solidFill>
                <a:srgbClr val="FF0000"/>
              </a:solidFill>
            </a:endParaRPr>
          </a:p>
        </p:txBody>
      </p:sp>
      <p:sp>
        <p:nvSpPr>
          <p:cNvPr id="4" name="Объект 3"/>
          <p:cNvSpPr>
            <a:spLocks noGrp="1"/>
          </p:cNvSpPr>
          <p:nvPr>
            <p:ph sz="half" idx="1"/>
          </p:nvPr>
        </p:nvSpPr>
        <p:spPr>
          <a:xfrm>
            <a:off x="852758" y="1856429"/>
            <a:ext cx="4539512" cy="4778188"/>
          </a:xfrm>
        </p:spPr>
        <p:txBody>
          <a:bodyPr>
            <a:normAutofit fontScale="77500" lnSpcReduction="20000"/>
          </a:bodyPr>
          <a:lstStyle/>
          <a:p>
            <a:pPr algn="just"/>
            <a:r>
              <a:rPr lang="ru-RU" dirty="0"/>
              <a:t>Начальная школа – определение готовности к обучению в школе, обеспечение адаптации к школе, повышение заинтересованности школьников в учебной деятельности, развитие познавательной и учебной мотивации, развитие самостоятельности и самоорганизации, поддержка в формировании желания и «умения учиться», развитие творческих способностей. </a:t>
            </a:r>
            <a:endParaRPr lang="ru-RU" dirty="0" smtClean="0"/>
          </a:p>
          <a:p>
            <a:pPr algn="just"/>
            <a:r>
              <a:rPr lang="ru-RU" dirty="0" smtClean="0"/>
              <a:t>Основная </a:t>
            </a:r>
            <a:r>
              <a:rPr lang="ru-RU" dirty="0"/>
              <a:t>школа – сопровождение перехода в основную школу, адаптации к новым условиям обучения, поддержка в решении задач личностного и ценностно-смыслового самоопределения и саморазвития, помощь в решении личностных проблем и проблем социализации, формирование жизненных навыков, профилактика неврозов, помощь в построении конструктивных отношений с родителями и сверстниками профилактика </a:t>
            </a:r>
            <a:r>
              <a:rPr lang="ru-RU" dirty="0" err="1"/>
              <a:t>девиантного</a:t>
            </a:r>
            <a:r>
              <a:rPr lang="ru-RU" dirty="0"/>
              <a:t> поведения, наркозависимости.</a:t>
            </a:r>
          </a:p>
          <a:p>
            <a:pPr algn="just"/>
            <a:endParaRPr lang="ru-RU" dirty="0"/>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l="4695" t="12157" r="4085" b="1961"/>
          <a:stretch/>
        </p:blipFill>
        <p:spPr>
          <a:xfrm>
            <a:off x="6306671" y="199009"/>
            <a:ext cx="5230905" cy="6564861"/>
          </a:xfrm>
          <a:prstGeom prst="rect">
            <a:avLst/>
          </a:prstGeom>
        </p:spPr>
      </p:pic>
    </p:spTree>
    <p:extLst>
      <p:ext uri="{BB962C8B-B14F-4D97-AF65-F5344CB8AC3E}">
        <p14:creationId xmlns:p14="http://schemas.microsoft.com/office/powerpoint/2010/main" val="2751277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369277"/>
            <a:ext cx="10756900" cy="600841"/>
          </a:xfrm>
        </p:spPr>
        <p:txBody>
          <a:bodyPr>
            <a:normAutofit fontScale="90000"/>
          </a:bodyPr>
          <a:lstStyle/>
          <a:p>
            <a:pPr algn="ctr"/>
            <a:r>
              <a:rPr lang="ru-RU" dirty="0" smtClean="0"/>
              <a:t>Уровни сопровождения ребенка с ОВЗ и инвалида</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06173839"/>
              </p:ext>
            </p:extLst>
          </p:nvPr>
        </p:nvGraphicFramePr>
        <p:xfrm>
          <a:off x="1095357" y="1331017"/>
          <a:ext cx="10702943" cy="5154971"/>
        </p:xfrm>
        <a:graphic>
          <a:graphicData uri="http://schemas.openxmlformats.org/drawingml/2006/table">
            <a:tbl>
              <a:tblPr>
                <a:tableStyleId>{5C22544A-7EE6-4342-B048-85BDC9FD1C3A}</a:tableStyleId>
              </a:tblPr>
              <a:tblGrid>
                <a:gridCol w="3315851"/>
                <a:gridCol w="2462364"/>
                <a:gridCol w="2462364"/>
                <a:gridCol w="2462364"/>
              </a:tblGrid>
              <a:tr h="322585">
                <a:tc rowSpan="2">
                  <a:txBody>
                    <a:bodyPr/>
                    <a:lstStyle/>
                    <a:p>
                      <a:pPr algn="ctr">
                        <a:lnSpc>
                          <a:spcPct val="115000"/>
                        </a:lnSpc>
                        <a:spcAft>
                          <a:spcPts val="0"/>
                        </a:spcAft>
                      </a:pPr>
                      <a:r>
                        <a:rPr lang="ru-RU" sz="1600" dirty="0">
                          <a:effectLst/>
                        </a:rPr>
                        <a:t>Этапы сопровождения </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Уровни сопровождения ребенка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r>
              <a:tr h="733998">
                <a:tc vMerge="1">
                  <a:txBody>
                    <a:bodyPr/>
                    <a:lstStyle/>
                    <a:p>
                      <a:endParaRPr lang="ru-RU"/>
                    </a:p>
                  </a:txBody>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Учебная деятельность</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err="1">
                          <a:solidFill>
                            <a:schemeClr val="dk1"/>
                          </a:solidFill>
                          <a:effectLst/>
                          <a:latin typeface="+mn-lt"/>
                          <a:ea typeface="+mn-ea"/>
                          <a:cs typeface="+mn-cs"/>
                        </a:rPr>
                        <a:t>Внеучебная</a:t>
                      </a:r>
                      <a:r>
                        <a:rPr lang="ru-RU" sz="1600" kern="1200" dirty="0">
                          <a:solidFill>
                            <a:schemeClr val="dk1"/>
                          </a:solidFill>
                          <a:effectLst/>
                          <a:latin typeface="+mn-lt"/>
                          <a:ea typeface="+mn-ea"/>
                          <a:cs typeface="+mn-cs"/>
                        </a:rPr>
                        <a:t> деятельность</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Сетевое взаимодействие</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39800">
                <a:tc>
                  <a:txBody>
                    <a:bodyPr/>
                    <a:lstStyle/>
                    <a:p>
                      <a:pPr algn="ctr">
                        <a:lnSpc>
                          <a:spcPct val="115000"/>
                        </a:lnSpc>
                        <a:spcAft>
                          <a:spcPts val="0"/>
                        </a:spcAft>
                      </a:pPr>
                      <a:r>
                        <a:rPr lang="ru-RU" sz="1600" dirty="0">
                          <a:effectLst/>
                        </a:rPr>
                        <a:t>Первичная диагностика </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Учитель, классный руководитель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a:t>
                      </a:r>
                      <a:r>
                        <a:rPr lang="ru-RU" sz="1600" kern="1200" dirty="0" smtClean="0">
                          <a:solidFill>
                            <a:schemeClr val="dk1"/>
                          </a:solidFill>
                          <a:effectLst/>
                          <a:latin typeface="+mn-lt"/>
                          <a:ea typeface="+mn-ea"/>
                          <a:cs typeface="+mn-cs"/>
                        </a:rPr>
                        <a:t>ППМС-центра и </a:t>
                      </a:r>
                      <a:r>
                        <a:rPr lang="ru-RU" sz="1600" kern="1200" dirty="0">
                          <a:solidFill>
                            <a:schemeClr val="dk1"/>
                          </a:solidFill>
                          <a:effectLst/>
                          <a:latin typeface="+mn-lt"/>
                          <a:ea typeface="+mn-ea"/>
                          <a:cs typeface="+mn-cs"/>
                        </a:rPr>
                        <a:t>др. организаций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2585">
                <a:tc>
                  <a:txBody>
                    <a:bodyPr/>
                    <a:lstStyle/>
                    <a:p>
                      <a:pPr algn="ctr">
                        <a:lnSpc>
                          <a:spcPct val="115000"/>
                        </a:lnSpc>
                        <a:spcAft>
                          <a:spcPts val="0"/>
                        </a:spcAft>
                      </a:pPr>
                      <a:r>
                        <a:rPr lang="ru-RU" sz="1600" dirty="0">
                          <a:effectLst/>
                        </a:rPr>
                        <a:t>Анализ проблем </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r>
              <a:tr h="998215">
                <a:tc>
                  <a:txBody>
                    <a:bodyPr/>
                    <a:lstStyle/>
                    <a:p>
                      <a:pPr algn="ctr">
                        <a:lnSpc>
                          <a:spcPct val="115000"/>
                        </a:lnSpc>
                        <a:spcAft>
                          <a:spcPts val="0"/>
                        </a:spcAft>
                      </a:pPr>
                      <a:r>
                        <a:rPr lang="ru-RU" sz="1600" dirty="0">
                          <a:effectLst/>
                        </a:rPr>
                        <a:t>Разработка индивидуального образовательного маршрута </a:t>
                      </a:r>
                      <a:r>
                        <a:rPr lang="ru-RU" sz="1600" dirty="0" smtClean="0">
                          <a:effectLst/>
                        </a:rPr>
                        <a:t>и АОП</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Учитель, специалисты сопровождения, родители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сопровождения, родители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сопровождения, родители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2585">
                <a:tc>
                  <a:txBody>
                    <a:bodyPr/>
                    <a:lstStyle/>
                    <a:p>
                      <a:pPr algn="ctr">
                        <a:lnSpc>
                          <a:spcPct val="115000"/>
                        </a:lnSpc>
                        <a:spcAft>
                          <a:spcPts val="0"/>
                        </a:spcAft>
                      </a:pPr>
                      <a:r>
                        <a:rPr lang="ru-RU" sz="1600" dirty="0">
                          <a:effectLst/>
                        </a:rPr>
                        <a:t>Коррекционная работа </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сопровождения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r>
              <a:tr h="322585">
                <a:tc>
                  <a:txBody>
                    <a:bodyPr/>
                    <a:lstStyle/>
                    <a:p>
                      <a:pPr marL="0" algn="ctr" defTabSz="457200" rtl="0" eaLnBrk="1" latinLnBrk="0" hangingPunct="1">
                        <a:lnSpc>
                          <a:spcPct val="115000"/>
                        </a:lnSpc>
                        <a:spcAft>
                          <a:spcPts val="0"/>
                        </a:spcAft>
                      </a:pPr>
                      <a:r>
                        <a:rPr lang="ru-RU" sz="1600" kern="1200" dirty="0" smtClean="0">
                          <a:solidFill>
                            <a:schemeClr val="dk1"/>
                          </a:solidFill>
                          <a:effectLst/>
                          <a:latin typeface="+mn-lt"/>
                          <a:ea typeface="+mn-ea"/>
                          <a:cs typeface="+mn-cs"/>
                        </a:rPr>
                        <a:t>Динамическая диагностика</a:t>
                      </a:r>
                      <a:endParaRPr lang="ru-RU" sz="1600" kern="1200" dirty="0">
                        <a:solidFill>
                          <a:schemeClr val="dk1"/>
                        </a:solidFill>
                        <a:effectLst/>
                        <a:latin typeface="+mn-lt"/>
                        <a:ea typeface="+mn-ea"/>
                        <a:cs typeface="+mn-cs"/>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Учитель, классный руководитель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Специалисты </a:t>
                      </a:r>
                      <a:r>
                        <a:rPr lang="ru-RU" sz="1600" kern="1200" dirty="0" smtClean="0">
                          <a:solidFill>
                            <a:schemeClr val="dk1"/>
                          </a:solidFill>
                          <a:effectLst/>
                          <a:latin typeface="+mn-lt"/>
                          <a:ea typeface="+mn-ea"/>
                          <a:cs typeface="+mn-cs"/>
                        </a:rPr>
                        <a:t>ППМС-центра и </a:t>
                      </a:r>
                      <a:r>
                        <a:rPr lang="ru-RU" sz="1600" kern="1200" dirty="0">
                          <a:solidFill>
                            <a:schemeClr val="dk1"/>
                          </a:solidFill>
                          <a:effectLst/>
                          <a:latin typeface="+mn-lt"/>
                          <a:ea typeface="+mn-ea"/>
                          <a:cs typeface="+mn-cs"/>
                        </a:rPr>
                        <a:t>др. организаций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3955">
                <a:tc>
                  <a:txBody>
                    <a:bodyPr/>
                    <a:lstStyle/>
                    <a:p>
                      <a:pPr algn="ctr">
                        <a:lnSpc>
                          <a:spcPct val="115000"/>
                        </a:lnSpc>
                        <a:spcAft>
                          <a:spcPts val="0"/>
                        </a:spcAft>
                      </a:pPr>
                      <a:r>
                        <a:rPr lang="ru-RU" sz="1600" dirty="0">
                          <a:effectLst/>
                        </a:rPr>
                        <a:t>Оценка эффективности </a:t>
                      </a:r>
                      <a:endParaRPr lang="ru-RU" sz="1600" dirty="0">
                        <a:solidFill>
                          <a:srgbClr val="000000"/>
                        </a:solidFill>
                        <a:effectLst/>
                        <a:latin typeface="Times New Roman"/>
                        <a:ea typeface="Calibri"/>
                      </a:endParaRP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Педагогический совет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err="1">
                          <a:solidFill>
                            <a:schemeClr val="dk1"/>
                          </a:solidFill>
                          <a:effectLst/>
                          <a:latin typeface="+mn-lt"/>
                          <a:ea typeface="+mn-ea"/>
                          <a:cs typeface="+mn-cs"/>
                        </a:rPr>
                        <a:t>ПМПк</a:t>
                      </a:r>
                      <a:r>
                        <a:rPr lang="ru-RU" sz="1600" kern="1200" dirty="0">
                          <a:solidFill>
                            <a:schemeClr val="dk1"/>
                          </a:solidFill>
                          <a:effectLst/>
                          <a:latin typeface="+mn-lt"/>
                          <a:ea typeface="+mn-ea"/>
                          <a:cs typeface="+mn-cs"/>
                        </a:rPr>
                        <a:t>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latinLnBrk="0" hangingPunct="1">
                        <a:lnSpc>
                          <a:spcPct val="115000"/>
                        </a:lnSpc>
                        <a:spcAft>
                          <a:spcPts val="0"/>
                        </a:spcAft>
                      </a:pPr>
                      <a:r>
                        <a:rPr lang="ru-RU" sz="1600" kern="1200" dirty="0">
                          <a:solidFill>
                            <a:schemeClr val="dk1"/>
                          </a:solidFill>
                          <a:effectLst/>
                          <a:latin typeface="+mn-lt"/>
                          <a:ea typeface="+mn-ea"/>
                          <a:cs typeface="+mn-cs"/>
                        </a:rPr>
                        <a:t>ПМПК </a:t>
                      </a:r>
                    </a:p>
                  </a:txBody>
                  <a:tcPr marL="19201" marR="192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864433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sz="half" idx="1"/>
            <p:extLst>
              <p:ext uri="{D42A27DB-BD31-4B8C-83A1-F6EECF244321}">
                <p14:modId xmlns:p14="http://schemas.microsoft.com/office/powerpoint/2010/main" val="1703385980"/>
              </p:ext>
            </p:extLst>
          </p:nvPr>
        </p:nvGraphicFramePr>
        <p:xfrm>
          <a:off x="1649410" y="190500"/>
          <a:ext cx="9945689" cy="6096000"/>
        </p:xfrm>
        <a:graphic>
          <a:graphicData uri="http://schemas.openxmlformats.org/drawingml/2006/table">
            <a:tbl>
              <a:tblPr firstRow="1" bandRow="1">
                <a:tableStyleId>{5C22544A-7EE6-4342-B048-85BDC9FD1C3A}</a:tableStyleId>
              </a:tblPr>
              <a:tblGrid>
                <a:gridCol w="1962340"/>
                <a:gridCol w="7983349"/>
              </a:tblGrid>
              <a:tr h="566420">
                <a:tc>
                  <a:txBody>
                    <a:bodyPr/>
                    <a:lstStyle/>
                    <a:p>
                      <a:r>
                        <a:rPr lang="ru-RU" sz="1800" b="1" i="0" u="none" strike="noStrike" kern="1200" baseline="0" dirty="0" smtClean="0">
                          <a:solidFill>
                            <a:schemeClr val="lt1"/>
                          </a:solidFill>
                          <a:latin typeface="+mn-lt"/>
                          <a:ea typeface="+mn-ea"/>
                          <a:cs typeface="+mn-cs"/>
                        </a:rPr>
                        <a:t>Группа</a:t>
                      </a:r>
                      <a:endParaRPr lang="ru-RU"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b="1" i="0" u="none" strike="noStrike" kern="1200" baseline="0" dirty="0" smtClean="0">
                          <a:solidFill>
                            <a:schemeClr val="lt1"/>
                          </a:solidFill>
                          <a:latin typeface="+mn-lt"/>
                          <a:ea typeface="+mn-ea"/>
                          <a:cs typeface="+mn-cs"/>
                        </a:rPr>
                        <a:t>Функционал</a:t>
                      </a:r>
                      <a:endParaRPr lang="ru-RU" dirty="0" smtClean="0"/>
                    </a:p>
                    <a:p>
                      <a:endParaRPr lang="ru-RU" dirty="0"/>
                    </a:p>
                  </a:txBody>
                  <a:tcPr/>
                </a:tc>
              </a:tr>
              <a:tr h="566420">
                <a:tc>
                  <a:txBody>
                    <a:bodyPr/>
                    <a:lstStyle/>
                    <a:p>
                      <a:r>
                        <a:rPr lang="ru-RU" sz="1600" b="0" i="0" u="none" strike="noStrike" kern="1200" baseline="0" dirty="0" smtClean="0">
                          <a:solidFill>
                            <a:schemeClr val="dk1"/>
                          </a:solidFill>
                          <a:latin typeface="+mn-lt"/>
                          <a:ea typeface="+mn-ea"/>
                          <a:cs typeface="+mn-cs"/>
                        </a:rPr>
                        <a:t>Учитель</a:t>
                      </a:r>
                      <a:endParaRPr lang="ru-RU" sz="1600" dirty="0"/>
                    </a:p>
                  </a:txBody>
                  <a:tcPr/>
                </a:tc>
                <a:tc>
                  <a:txBody>
                    <a:bodyPr/>
                    <a:lstStyle/>
                    <a:p>
                      <a:pPr algn="just"/>
                      <a:r>
                        <a:rPr lang="ru-RU" sz="1600" b="0" i="0" u="none" strike="noStrike" kern="1200" baseline="0" dirty="0" smtClean="0">
                          <a:solidFill>
                            <a:schemeClr val="dk1"/>
                          </a:solidFill>
                          <a:latin typeface="+mn-lt"/>
                          <a:ea typeface="+mn-ea"/>
                          <a:cs typeface="+mn-cs"/>
                        </a:rPr>
                        <a:t>Проектирование образовательного процесса в инклюзивном классе с учетом реализации ИОП, создание условий для развития позитивных потенций каждого ребенка:</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участие в разработке индивидуальных образовательных программ;</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разработка рабочих программ по предметным областям с</a:t>
                      </a:r>
                    </a:p>
                    <a:p>
                      <a:pPr algn="just"/>
                      <a:r>
                        <a:rPr lang="ru-RU" sz="1600" b="0" i="0" u="none" strike="noStrike" kern="1200" baseline="0" dirty="0" smtClean="0">
                          <a:solidFill>
                            <a:schemeClr val="dk1"/>
                          </a:solidFill>
                          <a:latin typeface="+mn-lt"/>
                          <a:ea typeface="+mn-ea"/>
                          <a:cs typeface="+mn-cs"/>
                        </a:rPr>
                        <a:t>учетом образовательных потребностей и возможностей обучающихся;</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организация развивающей среды в классе;</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создание и поддержка эмоционально-комфортной атмосферы в классном коллективе, формирование у детей отношений сотрудничества, принятия;</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формирование у всех обучающихся положительной</a:t>
                      </a:r>
                    </a:p>
                    <a:p>
                      <a:pPr algn="just"/>
                      <a:r>
                        <a:rPr lang="ru-RU" sz="1600" b="0" i="0" u="none" strike="noStrike" kern="1200" baseline="0" dirty="0" smtClean="0">
                          <a:solidFill>
                            <a:schemeClr val="dk1"/>
                          </a:solidFill>
                          <a:latin typeface="+mn-lt"/>
                          <a:ea typeface="+mn-ea"/>
                          <a:cs typeface="+mn-cs"/>
                        </a:rPr>
                        <a:t>учебной мотивации;</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выстраивание содержания обучения в соответствии с образовательными потребностями и возможностями каждого</a:t>
                      </a:r>
                    </a:p>
                    <a:p>
                      <a:pPr algn="just"/>
                      <a:r>
                        <a:rPr lang="ru-RU" sz="1600" b="0" i="0" u="none" strike="noStrike" kern="1200" baseline="0" dirty="0" smtClean="0">
                          <a:solidFill>
                            <a:schemeClr val="dk1"/>
                          </a:solidFill>
                          <a:latin typeface="+mn-lt"/>
                          <a:ea typeface="+mn-ea"/>
                          <a:cs typeface="+mn-cs"/>
                        </a:rPr>
                        <a:t>обучающегося;</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применение технологий обучения и воспитания, отвечающих задачам развития всех детей и Индивидуальных образовательных программ;</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при необходимости — адаптация содержания основных и дополнительных учебных материалов (учебников, рабочих</a:t>
                      </a:r>
                    </a:p>
                    <a:p>
                      <a:pPr algn="just"/>
                      <a:r>
                        <a:rPr lang="ru-RU" sz="1600" b="0" i="0" u="none" strike="noStrike" kern="1200" baseline="0" dirty="0" smtClean="0">
                          <a:solidFill>
                            <a:schemeClr val="dk1"/>
                          </a:solidFill>
                          <a:latin typeface="+mn-lt"/>
                          <a:ea typeface="+mn-ea"/>
                          <a:cs typeface="+mn-cs"/>
                        </a:rPr>
                        <a:t>тетрадей и т. д.);</a:t>
                      </a:r>
                    </a:p>
                    <a:p>
                      <a:pPr algn="just"/>
                      <a:r>
                        <a:rPr lang="ru-RU" sz="1600" b="0" i="0" u="none" strike="noStrike" baseline="0" dirty="0" smtClean="0"/>
                        <a:t>• </a:t>
                      </a:r>
                      <a:r>
                        <a:rPr lang="ru-RU" sz="1600" b="0" i="0" u="none" strike="noStrike" kern="1200" baseline="0" dirty="0" smtClean="0">
                          <a:solidFill>
                            <a:schemeClr val="dk1"/>
                          </a:solidFill>
                          <a:latin typeface="+mn-lt"/>
                          <a:ea typeface="+mn-ea"/>
                          <a:cs typeface="+mn-cs"/>
                        </a:rPr>
                        <a:t>выстраивание взаимоотношений сотрудничества с родителями обучающихся, в том числе — детей с ОВЗ</a:t>
                      </a:r>
                      <a:endParaRPr lang="ru-RU" sz="1600" dirty="0"/>
                    </a:p>
                  </a:txBody>
                  <a:tcPr/>
                </a:tc>
              </a:tr>
            </a:tbl>
          </a:graphicData>
        </a:graphic>
      </p:graphicFrame>
    </p:spTree>
    <p:extLst>
      <p:ext uri="{BB962C8B-B14F-4D97-AF65-F5344CB8AC3E}">
        <p14:creationId xmlns:p14="http://schemas.microsoft.com/office/powerpoint/2010/main" val="2011799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4476" y="266923"/>
            <a:ext cx="9847262" cy="1280890"/>
          </a:xfrm>
        </p:spPr>
        <p:txBody>
          <a:bodyPr>
            <a:normAutofit fontScale="90000"/>
          </a:bodyPr>
          <a:lstStyle/>
          <a:p>
            <a:r>
              <a:rPr lang="ru-RU" b="1" dirty="0"/>
              <a:t>Структура и базовые компоненты </a:t>
            </a:r>
            <a:r>
              <a:rPr lang="ru-RU" b="1" dirty="0" smtClean="0"/>
              <a:t>психолого-педагогического сопровождения</a:t>
            </a:r>
            <a:endParaRPr lang="ru-RU" dirty="0"/>
          </a:p>
        </p:txBody>
      </p:sp>
      <p:sp>
        <p:nvSpPr>
          <p:cNvPr id="3" name="Объект 2"/>
          <p:cNvSpPr>
            <a:spLocks noGrp="1"/>
          </p:cNvSpPr>
          <p:nvPr>
            <p:ph idx="1"/>
          </p:nvPr>
        </p:nvSpPr>
        <p:spPr>
          <a:xfrm>
            <a:off x="2043113" y="2133600"/>
            <a:ext cx="9461499" cy="4381500"/>
          </a:xfrm>
        </p:spPr>
        <p:txBody>
          <a:bodyPr/>
          <a:lstStyle/>
          <a:p>
            <a:pPr marL="0" indent="542925" algn="just">
              <a:buNone/>
            </a:pPr>
            <a:r>
              <a:rPr lang="ru-RU" dirty="0"/>
              <a:t>1. </a:t>
            </a:r>
            <a:r>
              <a:rPr lang="ru-RU" sz="2400" dirty="0" smtClean="0"/>
              <a:t>Систематическое отслеживание психолого-педагогического статуса </a:t>
            </a:r>
            <a:r>
              <a:rPr lang="ru-RU" sz="2400" dirty="0"/>
              <a:t>ребенка, динамики его психического развития в процессе обучения.</a:t>
            </a:r>
          </a:p>
          <a:p>
            <a:pPr marL="0" indent="542925" algn="just">
              <a:buNone/>
            </a:pPr>
            <a:r>
              <a:rPr lang="ru-RU" sz="2400" dirty="0"/>
              <a:t>2. </a:t>
            </a:r>
            <a:r>
              <a:rPr lang="ru-RU" sz="2400" dirty="0" smtClean="0"/>
              <a:t>Создание социально-психологических </a:t>
            </a:r>
            <a:r>
              <a:rPr lang="ru-RU" sz="2400" dirty="0"/>
              <a:t>условий для </a:t>
            </a:r>
            <a:r>
              <a:rPr lang="ru-RU" sz="2400" dirty="0" smtClean="0"/>
              <a:t>развития личности </a:t>
            </a:r>
            <a:r>
              <a:rPr lang="ru-RU" sz="2400" dirty="0"/>
              <a:t>каждого ребенка, успешности его обучения.</a:t>
            </a:r>
          </a:p>
          <a:p>
            <a:pPr marL="0" indent="542925" algn="just">
              <a:buNone/>
            </a:pPr>
            <a:r>
              <a:rPr lang="ru-RU" sz="2400" dirty="0"/>
              <a:t>3. </a:t>
            </a:r>
            <a:r>
              <a:rPr lang="ru-RU" sz="2400" dirty="0" smtClean="0"/>
              <a:t>Создание </a:t>
            </a:r>
            <a:r>
              <a:rPr lang="ru-RU" sz="2400" dirty="0"/>
              <a:t>специальных </a:t>
            </a:r>
            <a:r>
              <a:rPr lang="ru-RU" sz="2400" dirty="0" smtClean="0"/>
              <a:t>социально-психологических </a:t>
            </a:r>
            <a:r>
              <a:rPr lang="ru-RU" sz="2400" dirty="0"/>
              <a:t>и </a:t>
            </a:r>
            <a:r>
              <a:rPr lang="ru-RU" sz="2400" dirty="0" smtClean="0"/>
              <a:t>образовательных </a:t>
            </a:r>
            <a:r>
              <a:rPr lang="ru-RU" sz="2400" dirty="0"/>
              <a:t>условий для сопровождения и помощи в обучении и </a:t>
            </a:r>
            <a:r>
              <a:rPr lang="ru-RU" sz="2400" dirty="0" smtClean="0"/>
              <a:t>развитии детей </a:t>
            </a:r>
            <a:r>
              <a:rPr lang="ru-RU" sz="2400" dirty="0"/>
              <a:t>с </a:t>
            </a:r>
            <a:r>
              <a:rPr lang="ru-RU" sz="2400" dirty="0" smtClean="0"/>
              <a:t>ОВЗ.</a:t>
            </a:r>
            <a:endParaRPr lang="ru-RU" sz="2400" dirty="0"/>
          </a:p>
        </p:txBody>
      </p:sp>
    </p:spTree>
    <p:extLst>
      <p:ext uri="{BB962C8B-B14F-4D97-AF65-F5344CB8AC3E}">
        <p14:creationId xmlns:p14="http://schemas.microsoft.com/office/powerpoint/2010/main" val="1047813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1444" y="0"/>
            <a:ext cx="10400726" cy="1142638"/>
          </a:xfrm>
        </p:spPr>
        <p:txBody>
          <a:bodyPr>
            <a:normAutofit fontScale="90000"/>
          </a:bodyPr>
          <a:lstStyle/>
          <a:p>
            <a:r>
              <a:rPr lang="ru-RU" i="1" dirty="0" smtClean="0"/>
              <a:t>Субъекты  психолого-педагогического сопровождения в образовательном пространстве </a:t>
            </a:r>
            <a:endParaRPr lang="ru-RU" dirty="0"/>
          </a:p>
        </p:txBody>
      </p:sp>
      <p:graphicFrame>
        <p:nvGraphicFramePr>
          <p:cNvPr id="7" name="Схема 6"/>
          <p:cNvGraphicFramePr/>
          <p:nvPr>
            <p:extLst>
              <p:ext uri="{D42A27DB-BD31-4B8C-83A1-F6EECF244321}">
                <p14:modId xmlns:p14="http://schemas.microsoft.com/office/powerpoint/2010/main" val="2310979090"/>
              </p:ext>
            </p:extLst>
          </p:nvPr>
        </p:nvGraphicFramePr>
        <p:xfrm>
          <a:off x="2938072" y="1109272"/>
          <a:ext cx="8920698" cy="5748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7118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1393</TotalTime>
  <Words>4407</Words>
  <Application>Microsoft Office PowerPoint</Application>
  <PresentationFormat>Широкоэкранный</PresentationFormat>
  <Paragraphs>301</Paragraphs>
  <Slides>40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40</vt:i4>
      </vt:variant>
    </vt:vector>
  </HeadingPairs>
  <TitlesOfParts>
    <vt:vector size="48" baseType="lpstr">
      <vt:lpstr>Arial</vt:lpstr>
      <vt:lpstr>Calibri</vt:lpstr>
      <vt:lpstr>Century Gothic</vt:lpstr>
      <vt:lpstr>Symbol</vt:lpstr>
      <vt:lpstr>Times New Roman</vt:lpstr>
      <vt:lpstr>Wingdings</vt:lpstr>
      <vt:lpstr>Wingdings 3</vt:lpstr>
      <vt:lpstr>Легкий дым</vt:lpstr>
      <vt:lpstr>Модель психолого-педагогического сопровождения инклюзивного процесса в практике деятельности  общеобразовательного учреждения</vt:lpstr>
      <vt:lpstr>Инклюзивное образование —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 </vt:lpstr>
      <vt:lpstr>Психолого-медико-педагогический консилиум (ПМПк) школы/детского сада </vt:lpstr>
      <vt:lpstr>Деятельность консилиума представлена следующими направлениями:  </vt:lpstr>
      <vt:lpstr>Основные задачи деятельности  специалистов ПМПк</vt:lpstr>
      <vt:lpstr>Уровни сопровождения ребенка с ОВЗ и инвалида</vt:lpstr>
      <vt:lpstr>Презентация PowerPoint</vt:lpstr>
      <vt:lpstr>Структура и базовые компоненты психолого-педагогического сопровождения</vt:lpstr>
      <vt:lpstr>Субъекты  психолого-педагогического сопровождения в образовательном пространстве </vt:lpstr>
      <vt:lpstr>Задачи психолого-педагогического сопровождения </vt:lpstr>
      <vt:lpstr>Задачи психолого-педагогического сопровождения </vt:lpstr>
      <vt:lpstr>Задачи психолого-педагогического сопровождения </vt:lpstr>
      <vt:lpstr>Задачи психолого-педагогического сопровождения </vt:lpstr>
      <vt:lpstr>Образовательные потребности, наиболее характерные для всех категорий детей с проблемным развитием</vt:lpstr>
      <vt:lpstr>Образовательные потребности, наиболее характерные для всех категорий детей с проблемным развитием</vt:lpstr>
      <vt:lpstr>К специальным условиям обучения для детей с ОВЗ относятся:</vt:lpstr>
      <vt:lpstr>Модификация программ учебных предметов</vt:lpstr>
      <vt:lpstr>Модификация учебных пособий</vt:lpstr>
      <vt:lpstr>Методическая поддержка работы с учебником</vt:lpstr>
      <vt:lpstr>Модификация организации учебного пространства  в классе</vt:lpstr>
      <vt:lpstr>Модификация способов предъявления и выполнения заданий</vt:lpstr>
      <vt:lpstr>Модификация контрольных и тестовых материалов, способов оценки успешности:</vt:lpstr>
      <vt:lpstr>Модификация межличностных отношений и поведения всех участников инклюзивного образовательного процесса: </vt:lpstr>
      <vt:lpstr>Специальные условия  организации учебного пространства для детей с ОВЗ</vt:lpstr>
      <vt:lpstr>Особые образовательные потребности детей с нарушениями слуха выражаются: </vt:lpstr>
      <vt:lpstr>Для детей с нарушенным слухом требуется создать сенсорно-акустически доступные источники информации</vt:lpstr>
      <vt:lpstr>Организация рабочего пространства обучающегося с нарушением слуха</vt:lpstr>
      <vt:lpstr>Особые образовательные потребности детей с нарушениями зрения</vt:lpstr>
      <vt:lpstr>Рекомендации для педагогов по профилактике и преодолению трудностей в обучении у ребенка с нарушением зрения</vt:lpstr>
      <vt:lpstr>Для обучающихся с нарушениями зрения необходимо обеспечить наличие различных зрительных ориентиров в здании и прилегающей территории</vt:lpstr>
      <vt:lpstr>Особые образовательные потребности детей с нарушениями речи</vt:lpstr>
      <vt:lpstr>Особые образовательные потребности детей с нарушениями ОДА</vt:lpstr>
      <vt:lpstr>Для обучающихся с нарушениями ОДА:</vt:lpstr>
      <vt:lpstr>Особые образовательные потребности  детей с ЗПР</vt:lpstr>
      <vt:lpstr>Особые образовательные потребности  детей с ЗПР</vt:lpstr>
      <vt:lpstr>Особые образовательные потребности детей с нарушениями интеллекта</vt:lpstr>
      <vt:lpstr>Особые образовательные потребности  детей с РАС</vt:lpstr>
      <vt:lpstr>Рекомендации по обучению детей с РДА в условиях образовательного учреждения </vt:lpstr>
      <vt:lpstr>АЛГОРИТМ СОЗДАНИЯ СПЕЦИАЛЬНЫХ ОБРАЗОВАТЕЛЬНЫХ УСЛОВИЙ В ОБРАЗОВАТЕЛЬНЫХ ОРГАНИЗАЦИЯХ</vt:lpstr>
      <vt:lpstr>Учитель  должен быть готов к следующим обязательным действиям</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Вероника</cp:lastModifiedBy>
  <cp:revision>79</cp:revision>
  <dcterms:created xsi:type="dcterms:W3CDTF">2018-03-26T16:50:56Z</dcterms:created>
  <dcterms:modified xsi:type="dcterms:W3CDTF">2020-10-17T19:19:38Z</dcterms:modified>
</cp:coreProperties>
</file>